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41a7cb6f3b4e24" /><Relationship Type="http://schemas.openxmlformats.org/officeDocument/2006/relationships/extended-properties" Target="/docProps/app.xml" Id="R74b85f5d58f84fa0" /><Relationship Type="http://schemas.openxmlformats.org/officeDocument/2006/relationships/officeDocument" Target="/ppt/presentation.xml" Id="Re9032fc8d06b45e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08a8266b58c43ec"/>
  </p:sldMasterIdLst>
  <p:notesMasterIdLst>
    <p:notesMasterId xmlns:r="http://schemas.openxmlformats.org/officeDocument/2006/relationships" r:id="R7c9a64f392124d77"/>
  </p:notesMasterIdLst>
  <p:sldIdLst>
    <p:sldId xmlns:r="http://schemas.openxmlformats.org/officeDocument/2006/relationships" id="256" r:id="R696f343545864425"/>
    <p:sldId xmlns:r="http://schemas.openxmlformats.org/officeDocument/2006/relationships" id="257" r:id="R0460099b741a45a7"/>
    <p:sldId xmlns:r="http://schemas.openxmlformats.org/officeDocument/2006/relationships" id="258" r:id="R64b5476269af41f4"/>
    <p:sldId xmlns:r="http://schemas.openxmlformats.org/officeDocument/2006/relationships" id="259" r:id="R584659071b7d4c28"/>
    <p:sldId xmlns:r="http://schemas.openxmlformats.org/officeDocument/2006/relationships" id="260" r:id="R98ba7be4e73e4c7d"/>
    <p:sldId xmlns:r="http://schemas.openxmlformats.org/officeDocument/2006/relationships" id="261" r:id="R88ed88daad924647"/>
    <p:sldId xmlns:r="http://schemas.openxmlformats.org/officeDocument/2006/relationships" id="262" r:id="R52bac57e80b44a08"/>
    <p:sldId xmlns:r="http://schemas.openxmlformats.org/officeDocument/2006/relationships" id="263" r:id="R31089a07337846fa"/>
    <p:sldId xmlns:r="http://schemas.openxmlformats.org/officeDocument/2006/relationships" id="264" r:id="R59bb52cf75bc4496"/>
    <p:sldId xmlns:r="http://schemas.openxmlformats.org/officeDocument/2006/relationships" id="265" r:id="Ref7db03fcfdc4427"/>
    <p:sldId xmlns:r="http://schemas.openxmlformats.org/officeDocument/2006/relationships" id="266" r:id="Rd7626b3fd06e4c96"/>
    <p:sldId xmlns:r="http://schemas.openxmlformats.org/officeDocument/2006/relationships" id="267" r:id="R4b7cae146db64f83"/>
    <p:sldId xmlns:r="http://schemas.openxmlformats.org/officeDocument/2006/relationships" id="268" r:id="Rbe56420dd0d54a7d"/>
    <p:sldId xmlns:r="http://schemas.openxmlformats.org/officeDocument/2006/relationships" id="269" r:id="R2e1dedc2107d46a2"/>
    <p:sldId xmlns:r="http://schemas.openxmlformats.org/officeDocument/2006/relationships" id="270" r:id="R9fcc6b629102448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caea67dd084a07" /><Relationship Type="http://schemas.openxmlformats.org/officeDocument/2006/relationships/slideMaster" Target="/ppt/slideMasters/slideMaster1.xml" Id="Rb08a8266b58c43ec" /><Relationship Type="http://schemas.openxmlformats.org/officeDocument/2006/relationships/notesMaster" Target="/ppt/notesMasters/notesMaster1.xml" Id="R7c9a64f392124d77" /><Relationship Type="http://schemas.openxmlformats.org/officeDocument/2006/relationships/presProps" Target="/ppt/presProps.xml" Id="Ra9a1a9bfb1f24304" /><Relationship Type="http://schemas.openxmlformats.org/officeDocument/2006/relationships/tableStyles" Target="/ppt/tableStyles.xml" Id="Ra326c1515f0048f1" /><Relationship Type="http://schemas.openxmlformats.org/officeDocument/2006/relationships/slide" Target="/ppt/slides/slide1.xml" Id="R696f343545864425" /><Relationship Type="http://schemas.openxmlformats.org/officeDocument/2006/relationships/slide" Target="/ppt/slides/slide2.xml" Id="R0460099b741a45a7" /><Relationship Type="http://schemas.openxmlformats.org/officeDocument/2006/relationships/slide" Target="/ppt/slides/slide3.xml" Id="R64b5476269af41f4" /><Relationship Type="http://schemas.openxmlformats.org/officeDocument/2006/relationships/slide" Target="/ppt/slides/slide4.xml" Id="R584659071b7d4c28" /><Relationship Type="http://schemas.openxmlformats.org/officeDocument/2006/relationships/slide" Target="/ppt/slides/slide5.xml" Id="R98ba7be4e73e4c7d" /><Relationship Type="http://schemas.openxmlformats.org/officeDocument/2006/relationships/slide" Target="/ppt/slides/slide6.xml" Id="R88ed88daad924647" /><Relationship Type="http://schemas.openxmlformats.org/officeDocument/2006/relationships/slide" Target="/ppt/slides/slide7.xml" Id="R52bac57e80b44a08" /><Relationship Type="http://schemas.openxmlformats.org/officeDocument/2006/relationships/slide" Target="/ppt/slides/slide8.xml" Id="R31089a07337846fa" /><Relationship Type="http://schemas.openxmlformats.org/officeDocument/2006/relationships/slide" Target="/ppt/slides/slide9.xml" Id="R59bb52cf75bc4496" /><Relationship Type="http://schemas.openxmlformats.org/officeDocument/2006/relationships/slide" Target="/ppt/slides/slide10.xml" Id="Ref7db03fcfdc4427" /><Relationship Type="http://schemas.openxmlformats.org/officeDocument/2006/relationships/slide" Target="/ppt/slides/slide11.xml" Id="Rd7626b3fd06e4c96" /><Relationship Type="http://schemas.openxmlformats.org/officeDocument/2006/relationships/slide" Target="/ppt/slides/slide12.xml" Id="R4b7cae146db64f83" /><Relationship Type="http://schemas.openxmlformats.org/officeDocument/2006/relationships/slide" Target="/ppt/slides/slide13.xml" Id="Rbe56420dd0d54a7d" /><Relationship Type="http://schemas.openxmlformats.org/officeDocument/2006/relationships/slide" Target="/ppt/slides/slide14.xml" Id="R2e1dedc2107d46a2" /><Relationship Type="http://schemas.openxmlformats.org/officeDocument/2006/relationships/slide" Target="/ppt/slides/slide15.xml" Id="R9fcc6b629102448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f0e918715c4b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18d3401cf14e8b" /><Relationship Type="http://schemas.openxmlformats.org/officeDocument/2006/relationships/notesMaster" Target="/ppt/notesMasters/notesMaster1.xml" Id="Rb48479d821f74b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e74386bafd4f24" /><Relationship Type="http://schemas.openxmlformats.org/officeDocument/2006/relationships/notesMaster" Target="/ppt/notesMasters/notesMaster1.xml" Id="R937022b4acdc4c7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e1e10c46a734430" /><Relationship Type="http://schemas.openxmlformats.org/officeDocument/2006/relationships/notesMaster" Target="/ppt/notesMasters/notesMaster1.xml" Id="Rd4d368a0ebd94f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3474cf889c4e2e" /><Relationship Type="http://schemas.openxmlformats.org/officeDocument/2006/relationships/notesMaster" Target="/ppt/notesMasters/notesMaster1.xml" Id="Re455e5fd87ad4da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1038e0701a34043" /><Relationship Type="http://schemas.openxmlformats.org/officeDocument/2006/relationships/notesMaster" Target="/ppt/notesMasters/notesMaster1.xml" Id="Rf94ccb283baa44e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0057d9f9ad45bf" /><Relationship Type="http://schemas.openxmlformats.org/officeDocument/2006/relationships/notesMaster" Target="/ppt/notesMasters/notesMaster1.xml" Id="R7d7215f645c34c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cba26f7cbd24b6a" /><Relationship Type="http://schemas.openxmlformats.org/officeDocument/2006/relationships/notesMaster" Target="/ppt/notesMasters/notesMaster1.xml" Id="Rbab3232a21154ec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080705e93074f7c" /><Relationship Type="http://schemas.openxmlformats.org/officeDocument/2006/relationships/notesMaster" Target="/ppt/notesMasters/notesMaster1.xml" Id="R2b046fd28ca34b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c6af0ddb4e947b8" /><Relationship Type="http://schemas.openxmlformats.org/officeDocument/2006/relationships/notesMaster" Target="/ppt/notesMasters/notesMaster1.xml" Id="R8142d6e94a4c404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924fa725c104355" /><Relationship Type="http://schemas.openxmlformats.org/officeDocument/2006/relationships/notesMaster" Target="/ppt/notesMasters/notesMaster1.xml" Id="Rfd7766d757214d1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9cc355344d4a33" /><Relationship Type="http://schemas.openxmlformats.org/officeDocument/2006/relationships/notesMaster" Target="/ppt/notesMasters/notesMaster1.xml" Id="R8bacfa92e2f34f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ae2ea291d884c4c" /><Relationship Type="http://schemas.openxmlformats.org/officeDocument/2006/relationships/notesMaster" Target="/ppt/notesMasters/notesMaster1.xml" Id="R1ab2f459652449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24728b263dc4469" /><Relationship Type="http://schemas.openxmlformats.org/officeDocument/2006/relationships/notesMaster" Target="/ppt/notesMasters/notesMaster1.xml" Id="Rcaa21764bfce48a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fc28c3b52034640" /><Relationship Type="http://schemas.openxmlformats.org/officeDocument/2006/relationships/notesMaster" Target="/ppt/notesMasters/notesMaster1.xml" Id="R025821b2eedd4ce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968ddbf8e1743a7" /><Relationship Type="http://schemas.openxmlformats.org/officeDocument/2006/relationships/notesMaster" Target="/ppt/notesMasters/notesMaster1.xml" Id="Rbcbe29eb0e0340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bea217e91e4e7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0b2fa6a4664d26" /><Relationship Type="http://schemas.openxmlformats.org/officeDocument/2006/relationships/slideLayout" Target="/ppt/slideLayouts/slideLayout1.xml" Id="R96c1b063f0be4a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c1b063f0be4a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ea56822cba428e" /><Relationship Type="http://schemas.openxmlformats.org/officeDocument/2006/relationships/image" Target="/ppt/media/image.jpeg" Id="R7a6aeb1de16a4fce" /><Relationship Type="http://schemas.openxmlformats.org/officeDocument/2006/relationships/image" Target="/ppt/media/image.png" Id="Rc09a8255d993480f" /><Relationship Type="http://schemas.openxmlformats.org/officeDocument/2006/relationships/notesSlide" Target="/ppt/notesSlides/notesSlide1.xml" Id="R223abb8f01854cf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5461fa5a2d4eaa" /><Relationship Type="http://schemas.openxmlformats.org/officeDocument/2006/relationships/notesSlide" Target="/ppt/notesSlides/notesSlide2.xml" Id="R8ed1257a03424f8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ed6641fb754a76" /><Relationship Type="http://schemas.openxmlformats.org/officeDocument/2006/relationships/image" Target="/ppt/media/image2.jpeg" Id="Re0a84315e88844eb" /><Relationship Type="http://schemas.openxmlformats.org/officeDocument/2006/relationships/image" Target="/ppt/media/image3.jpeg" Id="R83938e1c1fd94511" /><Relationship Type="http://schemas.openxmlformats.org/officeDocument/2006/relationships/image" Target="/ppt/media/image4.jpeg" Id="R6def56dc092e4e06" /><Relationship Type="http://schemas.openxmlformats.org/officeDocument/2006/relationships/image" Target="/ppt/media/image5.jpeg" Id="Re43763c67ff547aa" /><Relationship Type="http://schemas.openxmlformats.org/officeDocument/2006/relationships/notesSlide" Target="/ppt/notesSlides/notesSlide3.xml" Id="R9fc534461dfb45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bac9bbd26f45e8" /><Relationship Type="http://schemas.openxmlformats.org/officeDocument/2006/relationships/image" Target="/ppt/media/image6.jpeg" Id="R990e0812f0274c26" /><Relationship Type="http://schemas.openxmlformats.org/officeDocument/2006/relationships/image" Target="/ppt/media/image7.jpeg" Id="R2274267d79884df5" /><Relationship Type="http://schemas.openxmlformats.org/officeDocument/2006/relationships/image" Target="/ppt/media/image8.jpeg" Id="R6d0314c5c5804f97" /><Relationship Type="http://schemas.openxmlformats.org/officeDocument/2006/relationships/notesSlide" Target="/ppt/notesSlides/notesSlide4.xml" Id="R94fe9a8912d24e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0352033d244fc6" /><Relationship Type="http://schemas.openxmlformats.org/officeDocument/2006/relationships/image" Target="/ppt/media/image9.jpeg" Id="R6d76ef28614f4823" /><Relationship Type="http://schemas.openxmlformats.org/officeDocument/2006/relationships/image" Target="/ppt/media/image10.jpeg" Id="Rbcf960655efc42dc" /><Relationship Type="http://schemas.openxmlformats.org/officeDocument/2006/relationships/image" Target="/ppt/media/image11.jpeg" Id="Re572c6bb610f46e8" /><Relationship Type="http://schemas.openxmlformats.org/officeDocument/2006/relationships/notesSlide" Target="/ppt/notesSlides/notesSlide5.xml" Id="R50863dc972c5469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d59e09721e478d" /><Relationship Type="http://schemas.openxmlformats.org/officeDocument/2006/relationships/image" Target="/ppt/media/image12.jpeg" Id="Rfd8da8c810ed4cfa" /><Relationship Type="http://schemas.openxmlformats.org/officeDocument/2006/relationships/image" Target="/ppt/media/image13.jpeg" Id="Ree5e6d734c804470" /><Relationship Type="http://schemas.openxmlformats.org/officeDocument/2006/relationships/image" Target="/ppt/media/image14.jpeg" Id="Rff81ca853fa94537" /><Relationship Type="http://schemas.openxmlformats.org/officeDocument/2006/relationships/notesSlide" Target="/ppt/notesSlides/notesSlide6.xml" Id="R4f17d1668dea44b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78448910547d7" /><Relationship Type="http://schemas.openxmlformats.org/officeDocument/2006/relationships/image" Target="/ppt/media/image15.jpeg" Id="R0ed1fd601dfc482d" /><Relationship Type="http://schemas.openxmlformats.org/officeDocument/2006/relationships/image" Target="/ppt/media/image16.jpeg" Id="R170c3a4d9d71444d" /><Relationship Type="http://schemas.openxmlformats.org/officeDocument/2006/relationships/image" Target="/ppt/media/image17.jpeg" Id="R940ff4cb69554919" /><Relationship Type="http://schemas.openxmlformats.org/officeDocument/2006/relationships/image" Target="/ppt/media/image18.jpeg" Id="R77cc62a8d37f4d41" /><Relationship Type="http://schemas.openxmlformats.org/officeDocument/2006/relationships/image" Target="/ppt/media/image19.jpeg" Id="R63b77fcb266847a0" /><Relationship Type="http://schemas.openxmlformats.org/officeDocument/2006/relationships/notesSlide" Target="/ppt/notesSlides/notesSlide7.xml" Id="R692ca4e3b14a43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67d2eedd74942" /><Relationship Type="http://schemas.openxmlformats.org/officeDocument/2006/relationships/image" Target="/ppt/media/image20.jpeg" Id="R519cf6dc38184261" /><Relationship Type="http://schemas.openxmlformats.org/officeDocument/2006/relationships/image" Target="/ppt/media/image21.jpeg" Id="R87704958bda746b7" /><Relationship Type="http://schemas.openxmlformats.org/officeDocument/2006/relationships/image" Target="/ppt/media/image22.jpeg" Id="Rfad2f7a92c544496" /><Relationship Type="http://schemas.openxmlformats.org/officeDocument/2006/relationships/image" Target="/ppt/media/image23.jpeg" Id="Re2bfee2cfb364b5d" /><Relationship Type="http://schemas.openxmlformats.org/officeDocument/2006/relationships/notesSlide" Target="/ppt/notesSlides/notesSlide8.xml" Id="R4913e5fcbb5c4f6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0613aa8be64c29" /><Relationship Type="http://schemas.openxmlformats.org/officeDocument/2006/relationships/image" Target="/ppt/media/image24.jpeg" Id="Rb8b358b7001e477a" /><Relationship Type="http://schemas.openxmlformats.org/officeDocument/2006/relationships/image" Target="/ppt/media/image25.jpeg" Id="R90a49e7fa8524f75" /><Relationship Type="http://schemas.openxmlformats.org/officeDocument/2006/relationships/image" Target="/ppt/media/image26.jpeg" Id="Rc72ccf64f7b94d69" /><Relationship Type="http://schemas.openxmlformats.org/officeDocument/2006/relationships/notesSlide" Target="/ppt/notesSlides/notesSlide9.xml" Id="R30e345de8f8d459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f40071030c4222" /><Relationship Type="http://schemas.openxmlformats.org/officeDocument/2006/relationships/image" Target="/ppt/media/image27.jpeg" Id="Re8fdf6dcfdf3414e" /><Relationship Type="http://schemas.openxmlformats.org/officeDocument/2006/relationships/image" Target="/ppt/media/image28.jpeg" Id="Ree3b379d58514acd" /><Relationship Type="http://schemas.openxmlformats.org/officeDocument/2006/relationships/image" Target="/ppt/media/image29.jpeg" Id="R6b693b4f03ae4f71" /><Relationship Type="http://schemas.openxmlformats.org/officeDocument/2006/relationships/notesSlide" Target="/ppt/notesSlides/notesSlide10.xml" Id="R410dbcffa89342d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91a6dd86d64eeb" /><Relationship Type="http://schemas.openxmlformats.org/officeDocument/2006/relationships/image" Target="/ppt/media/image30.jpeg" Id="R8429587221844cbb" /><Relationship Type="http://schemas.openxmlformats.org/officeDocument/2006/relationships/notesSlide" Target="/ppt/notesSlides/notesSlide11.xml" Id="R3f83aee9b082443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8bcea957d14831" /><Relationship Type="http://schemas.openxmlformats.org/officeDocument/2006/relationships/image" Target="/ppt/media/image2.png" Id="R052b280617da4efb" /><Relationship Type="http://schemas.openxmlformats.org/officeDocument/2006/relationships/notesSlide" Target="/ppt/notesSlides/notesSlide12.xml" Id="Rb6a9324feb0b4d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6fcc6c9b74dfc" /><Relationship Type="http://schemas.openxmlformats.org/officeDocument/2006/relationships/image" Target="/ppt/media/image31.jpeg" Id="R9363bc8b90d8492c" /><Relationship Type="http://schemas.openxmlformats.org/officeDocument/2006/relationships/image" Target="/ppt/media/image32.jpeg" Id="R988f9b9056e24198" /><Relationship Type="http://schemas.openxmlformats.org/officeDocument/2006/relationships/image" Target="/ppt/media/image33.jpeg" Id="R9d013b7887744de5" /><Relationship Type="http://schemas.openxmlformats.org/officeDocument/2006/relationships/image" Target="/ppt/media/image34.jpeg" Id="R4730523db09e4432" /><Relationship Type="http://schemas.openxmlformats.org/officeDocument/2006/relationships/image" Target="/ppt/media/image35.jpeg" Id="Rd5d64713e5d147f3" /><Relationship Type="http://schemas.openxmlformats.org/officeDocument/2006/relationships/image" Target="/ppt/media/image36.jpeg" Id="R38e32eb01e8e40d6" /><Relationship Type="http://schemas.openxmlformats.org/officeDocument/2006/relationships/image" Target="/ppt/media/image37.jpeg" Id="R22d94a84de6e47de" /><Relationship Type="http://schemas.openxmlformats.org/officeDocument/2006/relationships/notesSlide" Target="/ppt/notesSlides/notesSlide13.xml" Id="Rab8e2cd4dd824eb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68e27a873a4541" /><Relationship Type="http://schemas.openxmlformats.org/officeDocument/2006/relationships/image" Target="/ppt/media/image38.jpeg" Id="Rf2fa8b954d054cf9" /><Relationship Type="http://schemas.openxmlformats.org/officeDocument/2006/relationships/image" Target="/ppt/media/image39.jpeg" Id="R83674d4b14834929" /><Relationship Type="http://schemas.openxmlformats.org/officeDocument/2006/relationships/image" Target="/ppt/media/image40.jpeg" Id="R7313aaed56154df4" /><Relationship Type="http://schemas.openxmlformats.org/officeDocument/2006/relationships/image" Target="/ppt/media/image41.jpeg" Id="R6a46eb5eadd64f5e" /><Relationship Type="http://schemas.openxmlformats.org/officeDocument/2006/relationships/image" Target="/ppt/media/image42.jpeg" Id="R72fcd0b3f38b4df7" /><Relationship Type="http://schemas.openxmlformats.org/officeDocument/2006/relationships/notesSlide" Target="/ppt/notesSlides/notesSlide14.xml" Id="Rb3519f1fc0ba4e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f7a7d637c24ebd" /><Relationship Type="http://schemas.openxmlformats.org/officeDocument/2006/relationships/image" Target="/ppt/media/image3.png" Id="Rd0ed527c75bd44d7" /><Relationship Type="http://schemas.openxmlformats.org/officeDocument/2006/relationships/notesSlide" Target="/ppt/notesSlides/notesSlide15.xml" Id="R252c7296863840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cover-red-field">
            <a:extLst xmlns:a="http://schemas.openxmlformats.org/drawingml/2006/main">
              <a:ext uri="{FF2B5EF4-FFF2-40B4-BE49-F238E27FC236}">
                <a16:creationId xmlns:a16="http://schemas.microsoft.com/office/drawing/2014/main" id="{AAFC20B9-850E-4BBB-9C8E-B36994C9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720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6aeb1de16a4fce"/>
          <a:srcRect xmlns:a="http://schemas.openxmlformats.org/drawingml/2006/main" l="0" t="11568" r="0" b="115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72050" y="0"/>
            <a:ext cx="7219950" cy="6858000"/>
          </a:xfrm>
          <a:prstGeom xmlns:a="http://schemas.openxmlformats.org/drawingml/2006/main" prst="rect">
            <a:avLst/>
          </a:prstGeom>
        </p:spPr>
      </p:pic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9a8255d993480f"/>
          <a:stretch xmlns:a="http://schemas.openxmlformats.org/drawingml/2006/main"/>
        </p:blipFill>
        <p:spPr>
          <a:xfrm xmlns:a="http://schemas.openxmlformats.org/drawingml/2006/main">
            <a:off x="514613" y="457200"/>
            <a:ext cx="2247373" cy="609600"/>
          </a:xfrm>
          <a:prstGeom xmlns:a="http://schemas.openxmlformats.org/drawingml/2006/main" prst="rect">
            <a:avLst/>
          </a:prstGeom>
        </p:spPr>
      </p:pic>
      <p:sp>
        <p:nvSpPr>
          <p:cNvPr id="4" name="cover-title-a">
            <a:extLst xmlns:a="http://schemas.openxmlformats.org/drawingml/2006/main">
              <a:ext uri="{FF2B5EF4-FFF2-40B4-BE49-F238E27FC236}">
                <a16:creationId xmlns:a16="http://schemas.microsoft.com/office/drawing/2014/main" id="{54A335D0-A1FC-4B24-9623-75E1E05D9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5740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让社交内容</a:t>
            </a:r>
          </a:p>
        </p:txBody>
      </p:sp>
      <p:sp>
        <p:nvSpPr>
          <p:cNvPr id="5" name="cover-title-b">
            <a:extLst xmlns:a="http://schemas.openxmlformats.org/drawingml/2006/main">
              <a:ext uri="{FF2B5EF4-FFF2-40B4-BE49-F238E27FC236}">
                <a16:creationId xmlns:a16="http://schemas.microsoft.com/office/drawing/2014/main" id="{C5A3E130-5D38-4F8C-91AC-19E99FAEB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479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推动人们</a:t>
            </a:r>
          </a:p>
        </p:txBody>
      </p:sp>
      <p:sp>
        <p:nvSpPr>
          <p:cNvPr id="6" name="cover-title-c">
            <a:extLst xmlns:a="http://schemas.openxmlformats.org/drawingml/2006/main">
              <a:ext uri="{FF2B5EF4-FFF2-40B4-BE49-F238E27FC236}">
                <a16:creationId xmlns:a16="http://schemas.microsoft.com/office/drawing/2014/main" id="{F989DE64-3739-403A-B234-B02C41EC2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238500"/>
            <a:ext cx="4095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FFFFFF"/>
                </a:solidFill>
              </a:defRPr>
            </a:pPr>
            <a:r>
              <a:rPr sz="4350" b="1">
                <a:solidFill>
                  <a:srgbClr val="FFFFFF"/>
                </a:solidFill>
              </a:rPr>
              <a:t>真正出发</a:t>
            </a:r>
          </a:p>
        </p:txBody>
      </p:sp>
      <p:sp>
        <p:nvSpPr>
          <p:cNvPr id="7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5482CE3C-0975-4452-98F1-5B9BE02DB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48250"/>
            <a:ext cx="3886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内容 · 创作者 · 社群 · UGC</a:t>
            </a:r>
          </a:p>
        </p:txBody>
      </p:sp>
      <p:sp>
        <p:nvSpPr>
          <p:cNvPr id="8" name="cover-zh-marker">
            <a:extLst xmlns:a="http://schemas.openxmlformats.org/drawingml/2006/main">
              <a:ext uri="{FF2B5EF4-FFF2-40B4-BE49-F238E27FC236}">
                <a16:creationId xmlns:a16="http://schemas.microsoft.com/office/drawing/2014/main" id="{6FD5ECC9-2E87-46A5-95C2-73F01EBD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62600"/>
            <a:ext cx="3886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中文版</a:t>
            </a:r>
          </a:p>
        </p:txBody>
      </p:sp>
      <p:sp>
        <p:nvSpPr>
          <p:cNvPr id="9" name="cover-name">
            <a:extLst xmlns:a="http://schemas.openxmlformats.org/drawingml/2006/main">
              <a:ext uri="{FF2B5EF4-FFF2-40B4-BE49-F238E27FC236}">
                <a16:creationId xmlns:a16="http://schemas.microsoft.com/office/drawing/2014/main" id="{3BDA3CF2-C3D9-4855-A5CE-838EDCF4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76950"/>
            <a:ext cx="3905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杜放  /  海外市场营销</a:t>
            </a:r>
          </a:p>
        </p:txBody>
      </p:sp>
    </p:spTree>
    <p:extLst>
      <p:ext uri="{BB962C8B-B14F-4D97-AF65-F5344CB8AC3E}">
        <p14:creationId xmlns:p14="http://schemas.microsoft.com/office/powerpoint/2010/main" val="12878931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zh-header-17">
            <a:extLst xmlns:a="http://schemas.openxmlformats.org/drawingml/2006/main">
              <a:ext uri="{FF2B5EF4-FFF2-40B4-BE49-F238E27FC236}">
                <a16:creationId xmlns:a16="http://schemas.microsoft.com/office/drawing/2014/main" id="{E51B1F31-80B0-48AF-B71E-2DE991619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角色 / 规模</a:t>
            </a:r>
          </a:p>
        </p:txBody>
      </p:sp>
      <p:sp>
        <p:nvSpPr>
          <p:cNvPr id="2" name="zh-page-17">
            <a:extLst xmlns:a="http://schemas.openxmlformats.org/drawingml/2006/main">
              <a:ext uri="{FF2B5EF4-FFF2-40B4-BE49-F238E27FC236}">
                <a16:creationId xmlns:a16="http://schemas.microsoft.com/office/drawing/2014/main" id="{441823DA-E5AF-4868-BAC1-CD565BB00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3" name="zh-scope-title">
            <a:extLst xmlns:a="http://schemas.openxmlformats.org/drawingml/2006/main">
              <a:ext uri="{FF2B5EF4-FFF2-40B4-BE49-F238E27FC236}">
                <a16:creationId xmlns:a16="http://schemas.microsoft.com/office/drawing/2014/main" id="{CFBE877A-D989-447E-B67A-DB6E601B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19150"/>
            <a:ext cx="7239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这份工作串联了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四个增长杠杆</a:t>
            </a:r>
          </a:p>
        </p:txBody>
      </p:sp>
      <p:sp>
        <p:nvSpPr>
          <p:cNvPr id="4" name="zh-scope-rule">
            <a:extLst xmlns:a="http://schemas.openxmlformats.org/drawingml/2006/main">
              <a:ext uri="{FF2B5EF4-FFF2-40B4-BE49-F238E27FC236}">
                <a16:creationId xmlns:a16="http://schemas.microsoft.com/office/drawing/2014/main" id="{C094D303-4576-4ABC-BB1F-43486ACD1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43150"/>
            <a:ext cx="11201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5" name="zh-metric-0-value">
            <a:extLst xmlns:a="http://schemas.openxmlformats.org/drawingml/2006/main">
              <a:ext uri="{FF2B5EF4-FFF2-40B4-BE49-F238E27FC236}">
                <a16:creationId xmlns:a16="http://schemas.microsoft.com/office/drawing/2014/main" id="{C58DF376-1687-448B-982C-3A7BF6AE6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781300"/>
            <a:ext cx="247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550" b="1">
                <a:solidFill>
                  <a:srgbClr val="FFFFFF"/>
                </a:solidFill>
              </a:defRPr>
            </a:pPr>
            <a:r>
              <a:rPr sz="5550" b="1">
                <a:solidFill>
                  <a:srgbClr val="FFFFFF"/>
                </a:solidFill>
              </a:rPr>
              <a:t>30</a:t>
            </a:r>
          </a:p>
        </p:txBody>
      </p:sp>
      <p:sp>
        <p:nvSpPr>
          <p:cNvPr id="6" name="zh-metric-0-label">
            <a:extLst xmlns:a="http://schemas.openxmlformats.org/drawingml/2006/main">
              <a:ext uri="{FF2B5EF4-FFF2-40B4-BE49-F238E27FC236}">
                <a16:creationId xmlns:a16="http://schemas.microsoft.com/office/drawing/2014/main" id="{8C4E8D0E-98CD-49CA-80F5-63390F74B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829050"/>
            <a:ext cx="2400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条原创帖子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与短视频</a:t>
            </a:r>
          </a:p>
        </p:txBody>
      </p:sp>
      <p:sp>
        <p:nvSpPr>
          <p:cNvPr id="7" name="zh-metric-1-value">
            <a:extLst xmlns:a="http://schemas.openxmlformats.org/drawingml/2006/main">
              <a:ext uri="{FF2B5EF4-FFF2-40B4-BE49-F238E27FC236}">
                <a16:creationId xmlns:a16="http://schemas.microsoft.com/office/drawing/2014/main" id="{F8244FC7-74A9-437A-AE41-B0872E344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2781300"/>
            <a:ext cx="247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550" b="1">
                <a:solidFill>
                  <a:srgbClr val="FFFFFF"/>
                </a:solidFill>
              </a:defRPr>
            </a:pPr>
            <a:r>
              <a:rPr sz="5550" b="1">
                <a:solidFill>
                  <a:srgbClr val="FFFFFF"/>
                </a:solidFill>
              </a:rPr>
              <a:t>60+</a:t>
            </a:r>
          </a:p>
        </p:txBody>
      </p:sp>
      <p:sp>
        <p:nvSpPr>
          <p:cNvPr id="8" name="zh-metric-1-label">
            <a:extLst xmlns:a="http://schemas.openxmlformats.org/drawingml/2006/main">
              <a:ext uri="{FF2B5EF4-FFF2-40B4-BE49-F238E27FC236}">
                <a16:creationId xmlns:a16="http://schemas.microsoft.com/office/drawing/2014/main" id="{967FBCB6-6CE0-480A-B522-AD6AC61B9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4700" y="3829050"/>
            <a:ext cx="2400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次创作者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合作</a:t>
            </a:r>
          </a:p>
        </p:txBody>
      </p:sp>
      <p:sp>
        <p:nvSpPr>
          <p:cNvPr id="9" name="zh-metric-2-value">
            <a:extLst xmlns:a="http://schemas.openxmlformats.org/drawingml/2006/main">
              <a:ext uri="{FF2B5EF4-FFF2-40B4-BE49-F238E27FC236}">
                <a16:creationId xmlns:a16="http://schemas.microsoft.com/office/drawing/2014/main" id="{69228172-29B7-487A-8601-C73B38787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781300"/>
            <a:ext cx="247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5550" b="1">
                <a:solidFill>
                  <a:srgbClr val="FFFFFF"/>
                </a:solidFill>
              </a:defRPr>
            </a:pPr>
            <a:r>
              <a:rPr sz="5550" b="1">
                <a:solidFill>
                  <a:srgbClr val="FFFFFF"/>
                </a:solidFill>
              </a:rPr>
              <a:t>4+</a:t>
            </a:r>
          </a:p>
        </p:txBody>
      </p:sp>
      <p:sp>
        <p:nvSpPr>
          <p:cNvPr id="10" name="zh-metric-2-label">
            <a:extLst xmlns:a="http://schemas.openxmlformats.org/drawingml/2006/main">
              <a:ext uri="{FF2B5EF4-FFF2-40B4-BE49-F238E27FC236}">
                <a16:creationId xmlns:a16="http://schemas.microsoft.com/office/drawing/2014/main" id="{A72B401C-0B04-4BFD-BE6B-FFE2CF384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29050"/>
            <a:ext cx="2400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场社群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活动</a:t>
            </a:r>
          </a:p>
        </p:txBody>
      </p:sp>
      <p:sp>
        <p:nvSpPr>
          <p:cNvPr id="11" name="zh-metric-3-value">
            <a:extLst xmlns:a="http://schemas.openxmlformats.org/drawingml/2006/main">
              <a:ext uri="{FF2B5EF4-FFF2-40B4-BE49-F238E27FC236}">
                <a16:creationId xmlns:a16="http://schemas.microsoft.com/office/drawing/2014/main" id="{68209AD5-6054-4F41-B30B-6B89110B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781300"/>
            <a:ext cx="247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650" b="1">
                <a:solidFill>
                  <a:srgbClr val="FF3F57"/>
                </a:solidFill>
              </a:defRPr>
            </a:pPr>
            <a:r>
              <a:rPr sz="4650" b="1">
                <a:solidFill>
                  <a:srgbClr val="FF3F57"/>
                </a:solidFill>
              </a:rPr>
              <a:t>27万+</a:t>
            </a:r>
          </a:p>
        </p:txBody>
      </p:sp>
      <p:sp>
        <p:nvSpPr>
          <p:cNvPr id="12" name="zh-metric-3-label">
            <a:extLst xmlns:a="http://schemas.openxmlformats.org/drawingml/2006/main">
              <a:ext uri="{FF2B5EF4-FFF2-40B4-BE49-F238E27FC236}">
                <a16:creationId xmlns:a16="http://schemas.microsoft.com/office/drawing/2014/main" id="{30945561-7F81-4E9F-8D3C-C2E4EE75B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829050"/>
            <a:ext cx="2400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Instagram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社群受众</a:t>
            </a:r>
          </a:p>
        </p:txBody>
      </p:sp>
      <p:sp>
        <p:nvSpPr>
          <p:cNvPr id="13" name="zh-scope-loop">
            <a:extLst xmlns:a="http://schemas.openxmlformats.org/drawingml/2006/main">
              <a:ext uri="{FF2B5EF4-FFF2-40B4-BE49-F238E27FC236}">
                <a16:creationId xmlns:a16="http://schemas.microsoft.com/office/drawing/2014/main" id="{CB3CDA5B-8EBC-4FF8-AEBE-508EC3C1B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753100"/>
            <a:ext cx="11201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250" b="1">
                <a:solidFill>
                  <a:srgbClr val="A9D2EA"/>
                </a:solidFill>
              </a:defRPr>
            </a:pPr>
            <a:r>
              <a:rPr sz="2250" b="1">
                <a:solidFill>
                  <a:srgbClr val="A9D2EA"/>
                </a:solidFill>
              </a:rPr>
              <a:t>发布  →  寻找  →  激活  →  复用</a:t>
            </a:r>
          </a:p>
        </p:txBody>
      </p:sp>
    </p:spTree>
    <p:extLst>
      <p:ext uri="{BB962C8B-B14F-4D97-AF65-F5344CB8AC3E}">
        <p14:creationId xmlns:p14="http://schemas.microsoft.com/office/powerpoint/2010/main" val="8710369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zh-header-18">
            <a:extLst xmlns:a="http://schemas.openxmlformats.org/drawingml/2006/main">
              <a:ext uri="{FF2B5EF4-FFF2-40B4-BE49-F238E27FC236}">
                <a16:creationId xmlns:a16="http://schemas.microsoft.com/office/drawing/2014/main" id="{540CA879-F849-4372-BBAC-2400601A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原创内容</a:t>
            </a:r>
          </a:p>
        </p:txBody>
      </p:sp>
      <p:sp>
        <p:nvSpPr>
          <p:cNvPr id="2" name="zh-page-18">
            <a:extLst xmlns:a="http://schemas.openxmlformats.org/drawingml/2006/main">
              <a:ext uri="{FF2B5EF4-FFF2-40B4-BE49-F238E27FC236}">
                <a16:creationId xmlns:a16="http://schemas.microsoft.com/office/drawing/2014/main" id="{D9BE0AEC-1B4D-4CF5-95BE-3D8EA6CF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03</a:t>
            </a:r>
          </a:p>
        </p:txBody>
      </p:sp>
      <p:sp>
        <p:nvSpPr>
          <p:cNvPr id="3" name="zh-organic-title">
            <a:extLst xmlns:a="http://schemas.openxmlformats.org/drawingml/2006/main">
              <a:ext uri="{FF2B5EF4-FFF2-40B4-BE49-F238E27FC236}">
                <a16:creationId xmlns:a16="http://schemas.microsoft.com/office/drawing/2014/main" id="{5B4BFD76-F9BC-4009-9566-B4BF8712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4286250" cy="1847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61616"/>
                </a:solidFill>
              </a:defRPr>
            </a:pPr>
            <a:r>
              <a:rPr sz="3600" b="1">
                <a:solidFill>
                  <a:srgbClr val="161616"/>
                </a:solidFill>
              </a:rPr>
              <a:t>把旅行知识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161616"/>
                </a:solidFill>
              </a:defRPr>
            </a:pPr>
            <a:r>
              <a:rPr sz="3600" b="1">
                <a:solidFill>
                  <a:srgbClr val="161616"/>
                </a:solidFill>
              </a:rPr>
              <a:t>变成愿意分享的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161616"/>
                </a:solidFill>
              </a:defRPr>
            </a:pPr>
            <a:r>
              <a:rPr sz="3600" b="1">
                <a:solidFill>
                  <a:srgbClr val="161616"/>
                </a:solidFill>
              </a:rPr>
              <a:t>文化内容</a:t>
            </a:r>
          </a:p>
        </p:txBody>
      </p:sp>
      <p:sp>
        <p:nvSpPr>
          <p:cNvPr id="4" name="zh-organic-body">
            <a:extLst xmlns:a="http://schemas.openxmlformats.org/drawingml/2006/main">
              <a:ext uri="{FF2B5EF4-FFF2-40B4-BE49-F238E27FC236}">
                <a16:creationId xmlns:a16="http://schemas.microsoft.com/office/drawing/2014/main" id="{5D6FF943-4125-4285-AA9A-4A7BB964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19400"/>
            <a:ext cx="4095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6B"/>
                </a:solidFill>
              </a:defRPr>
            </a:pPr>
            <a:r>
              <a:rPr sz="1650" b="0">
                <a:solidFill>
                  <a:srgbClr val="6B6B6B"/>
                </a:solidFill>
              </a:rPr>
              <a:t>从文化洞察、目的地发现到视觉参与，让一条内容同时拥有被理解、收藏和分享的理由。</a:t>
            </a:r>
          </a:p>
        </p:txBody>
      </p:sp>
      <p:sp>
        <p:nvSpPr>
          <p:cNvPr id="5" name="zh-organic-proof">
            <a:extLst xmlns:a="http://schemas.openxmlformats.org/drawingml/2006/main">
              <a:ext uri="{FF2B5EF4-FFF2-40B4-BE49-F238E27FC236}">
                <a16:creationId xmlns:a16="http://schemas.microsoft.com/office/drawing/2014/main" id="{89159159-4156-4537-B367-12B6636F2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667250"/>
            <a:ext cx="4095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3F57"/>
                </a:solidFill>
              </a:defRPr>
            </a:pPr>
            <a:r>
              <a:rPr sz="1875" b="1">
                <a:solidFill>
                  <a:srgbClr val="FF3F57"/>
                </a:solidFill>
              </a:rPr>
              <a:t>30 条帖子与短视频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3F57"/>
                </a:solidFill>
              </a:defRPr>
            </a:pPr>
            <a:r>
              <a:rPr sz="1875" b="1">
                <a:solidFill>
                  <a:srgbClr val="FF3F57"/>
                </a:solidFill>
              </a:rPr>
              <a:t>单条最高 5万+ 播放 / 200+ 互动</a:t>
            </a:r>
          </a:p>
        </p:txBody>
      </p:sp>
      <p:sp>
        <p:nvSpPr>
          <p:cNvPr id="6" name="zh-organic-red-bar">
            <a:extLst xmlns:a="http://schemas.openxmlformats.org/drawingml/2006/main">
              <a:ext uri="{FF2B5EF4-FFF2-40B4-BE49-F238E27FC236}">
                <a16:creationId xmlns:a16="http://schemas.microsoft.com/office/drawing/2014/main" id="{79A4E770-3B4D-4271-BE1B-FD416A54C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829300"/>
            <a:ext cx="405765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a84315e88844eb"/>
          <a:srcRect xmlns:a="http://schemas.openxmlformats.org/drawingml/2006/main" l="8333" t="0" r="833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19700" y="704850"/>
            <a:ext cx="2495550" cy="5219700"/>
          </a:xfrm>
          <a:prstGeom xmlns:a="http://schemas.openxmlformats.org/drawingml/2006/main" prst="roundRect">
            <a:avLst>
              <a:gd name="adj" fmla="val 4580"/>
            </a:avLst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938e1c1fd94511"/>
          <a:srcRect xmlns:a="http://schemas.openxmlformats.org/drawingml/2006/main" l="0" t="12502" r="0" b="1250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24800" y="704850"/>
            <a:ext cx="1790700" cy="2419350"/>
          </a:xfrm>
          <a:prstGeom xmlns:a="http://schemas.openxmlformats.org/drawingml/2006/main" prst="roundRect">
            <a:avLst>
              <a:gd name="adj" fmla="val 6383"/>
            </a:avLst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ef56dc092e4e06"/>
          <a:srcRect xmlns:a="http://schemas.openxmlformats.org/drawingml/2006/main" l="0" t="19168" r="0" b="1916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86950" y="704850"/>
            <a:ext cx="1809750" cy="2419350"/>
          </a:xfrm>
          <a:prstGeom xmlns:a="http://schemas.openxmlformats.org/drawingml/2006/main" prst="roundRect">
            <a:avLst>
              <a:gd name="adj" fmla="val 6316"/>
            </a:avLst>
          </a:prstGeom>
        </p:spPr>
      </p:pic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3763c67ff547aa"/>
          <a:srcRect xmlns:a="http://schemas.openxmlformats.org/drawingml/2006/main" l="0" t="34042" r="0" b="340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24800" y="3314700"/>
            <a:ext cx="3771900" cy="2609850"/>
          </a:xfrm>
          <a:prstGeom xmlns:a="http://schemas.openxmlformats.org/drawingml/2006/main" prst="roundRect">
            <a:avLst>
              <a:gd name="adj" fmla="val 4380"/>
            </a:avLst>
          </a:prstGeom>
        </p:spPr>
      </p:pic>
    </p:spTree>
    <p:extLst>
      <p:ext uri="{BB962C8B-B14F-4D97-AF65-F5344CB8AC3E}">
        <p14:creationId xmlns:p14="http://schemas.microsoft.com/office/powerpoint/2010/main" val="14908690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zh-header-19">
            <a:extLst xmlns:a="http://schemas.openxmlformats.org/drawingml/2006/main">
              <a:ext uri="{FF2B5EF4-FFF2-40B4-BE49-F238E27FC236}">
                <a16:creationId xmlns:a16="http://schemas.microsoft.com/office/drawing/2014/main" id="{8BD412EC-98B6-4638-BB38-9A830665E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内容案例 / 选题来源</a:t>
            </a:r>
          </a:p>
        </p:txBody>
      </p:sp>
      <p:sp>
        <p:nvSpPr>
          <p:cNvPr id="2" name="zh-page-19">
            <a:extLst xmlns:a="http://schemas.openxmlformats.org/drawingml/2006/main">
              <a:ext uri="{FF2B5EF4-FFF2-40B4-BE49-F238E27FC236}">
                <a16:creationId xmlns:a16="http://schemas.microsoft.com/office/drawing/2014/main" id="{CFE7C8B5-4AFF-4D59-BB9F-C4C4B4AB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04</a:t>
            </a:r>
          </a:p>
        </p:txBody>
      </p:sp>
      <p:sp>
        <p:nvSpPr>
          <p:cNvPr id="3" name="zh-nonna-origin-title">
            <a:extLst xmlns:a="http://schemas.openxmlformats.org/drawingml/2006/main">
              <a:ext uri="{FF2B5EF4-FFF2-40B4-BE49-F238E27FC236}">
                <a16:creationId xmlns:a16="http://schemas.microsoft.com/office/drawing/2014/main" id="{F3F0E190-BE46-4A29-A5E2-64B0EC30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781050"/>
            <a:ext cx="5334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61616"/>
                </a:solidFill>
              </a:defRPr>
            </a:pPr>
            <a:r>
              <a:rPr sz="3300" b="1">
                <a:solidFill>
                  <a:srgbClr val="161616"/>
                </a:solidFill>
              </a:rPr>
              <a:t>选题从课堂知识开始，</a:t>
            </a:r>
          </a:p>
          <a:p xmlns:a="http://schemas.openxmlformats.org/drawingml/2006/main">
            <a:pPr algn="l">
              <a:buNone/>
              <a:defRPr sz="3300" b="1">
                <a:solidFill>
                  <a:srgbClr val="161616"/>
                </a:solidFill>
              </a:defRPr>
            </a:pPr>
            <a:r>
              <a:rPr sz="3300" b="1">
                <a:solidFill>
                  <a:srgbClr val="161616"/>
                </a:solidFill>
              </a:rPr>
              <a:t>在米兰生活里被验证</a:t>
            </a:r>
          </a:p>
        </p:txBody>
      </p:sp>
      <p:sp>
        <p:nvSpPr>
          <p:cNvPr id="4" name="zh-nonna-origin-body">
            <a:extLst xmlns:a="http://schemas.openxmlformats.org/drawingml/2006/main">
              <a:ext uri="{FF2B5EF4-FFF2-40B4-BE49-F238E27FC236}">
                <a16:creationId xmlns:a16="http://schemas.microsoft.com/office/drawing/2014/main" id="{3ADF4BF1-E2D9-49DB-831D-86D8B26F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324100"/>
            <a:ext cx="4953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B6B6B"/>
                </a:solidFill>
              </a:defRPr>
            </a:pPr>
            <a:r>
              <a:rPr sz="1500" b="0">
                <a:solidFill>
                  <a:srgbClr val="6B6B6B"/>
                </a:solidFill>
              </a:rPr>
              <a:t>组织心理学课对倦怠的讨论让我意识到：长期压力和高负荷往往先从睡眠问题开始，随后影响身体状态与日常生活。回到米兰，我注意到身边的意大利 nonna 生活规律、熟悉邻里，也真正享受闲暇。</a:t>
            </a:r>
          </a:p>
        </p:txBody>
      </p:sp>
      <p:sp>
        <p:nvSpPr>
          <p:cNvPr id="5" name="zh-nonna-origin-insight-bg">
            <a:extLst xmlns:a="http://schemas.openxmlformats.org/drawingml/2006/main">
              <a:ext uri="{FF2B5EF4-FFF2-40B4-BE49-F238E27FC236}">
                <a16:creationId xmlns:a16="http://schemas.microsoft.com/office/drawing/2014/main" id="{5A165080-2F21-4411-8BC5-D01C7E122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362450"/>
            <a:ext cx="4953000" cy="1619250"/>
          </a:xfrm>
          <a:prstGeom xmlns:a="http://schemas.openxmlformats.org/drawingml/2006/main" prst="roundRect">
            <a:avLst>
              <a:gd name="adj" fmla="val 7059"/>
            </a:avLst>
          </a:prstGeom>
          <a:solidFill xmlns:a="http://schemas.openxmlformats.org/drawingml/2006/main">
            <a:srgbClr val="F7F5EF"/>
          </a:solidFill>
          <a:ln xmlns:a="http://schemas.openxmlformats.org/drawingml/2006/main" w="0">
            <a:solidFill>
              <a:srgbClr val="F7F5EF"/>
            </a:solidFill>
            <a:prstDash val="solid"/>
          </a:ln>
        </p:spPr>
      </p:sp>
      <p:sp>
        <p:nvSpPr>
          <p:cNvPr id="6" name="zh-nonna-origin-phrase">
            <a:extLst xmlns:a="http://schemas.openxmlformats.org/drawingml/2006/main">
              <a:ext uri="{FF2B5EF4-FFF2-40B4-BE49-F238E27FC236}">
                <a16:creationId xmlns:a16="http://schemas.microsoft.com/office/drawing/2014/main" id="{1EA9DF2B-4021-4531-A91A-A5C317359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2915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625" b="0">
                <a:solidFill>
                  <a:srgbClr val="FF3F57"/>
                </a:solidFill>
              </a:defRPr>
            </a:pPr>
            <a:r>
              <a:rPr sz="2625" b="0">
                <a:solidFill>
                  <a:srgbClr val="FF3F57"/>
                </a:solidFill>
              </a:rPr>
              <a:t>DOLCE FAR NIENTE.</a:t>
            </a:r>
          </a:p>
        </p:txBody>
      </p:sp>
      <p:sp>
        <p:nvSpPr>
          <p:cNvPr id="7" name="zh-nonna-origin-path">
            <a:extLst xmlns:a="http://schemas.openxmlformats.org/drawingml/2006/main">
              <a:ext uri="{FF2B5EF4-FFF2-40B4-BE49-F238E27FC236}">
                <a16:creationId xmlns:a16="http://schemas.microsoft.com/office/drawing/2014/main" id="{CB296290-1C6B-4E10-AA11-9ECE7F0B3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57800"/>
            <a:ext cx="43624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课程洞察  →  日常观察  →</a:t>
            </a:r>
          </a:p>
          <a:p xmlns:a="http://schemas.openxmlformats.org/drawingml/2006/main">
            <a:pPr algn="l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目标用户愿意讨论的文化表达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0e0812f0274c26"/>
          <a:srcRect xmlns:a="http://schemas.openxmlformats.org/drawingml/2006/main" l="9138" t="0" r="91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800100"/>
            <a:ext cx="2400300" cy="5181600"/>
          </a:xfrm>
          <a:prstGeom xmlns:a="http://schemas.openxmlformats.org/drawingml/2006/main" prst="roundRect">
            <a:avLst>
              <a:gd name="adj" fmla="val 4762"/>
            </a:avLst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74267d79884df5"/>
          <a:srcRect xmlns:a="http://schemas.openxmlformats.org/drawingml/2006/main" l="0" t="27949" r="0" b="279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15350" y="800100"/>
            <a:ext cx="3181350" cy="2457450"/>
          </a:xfrm>
          <a:prstGeom xmlns:a="http://schemas.openxmlformats.org/drawingml/2006/main" prst="roundRect">
            <a:avLst>
              <a:gd name="adj" fmla="val 4651"/>
            </a:avLst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314c5c5804f97"/>
          <a:srcRect xmlns:a="http://schemas.openxmlformats.org/drawingml/2006/main" l="0" t="27271" r="0" b="272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15350" y="3467100"/>
            <a:ext cx="3181350" cy="2514600"/>
          </a:xfrm>
          <a:prstGeom xmlns:a="http://schemas.openxmlformats.org/drawingml/2006/main" prst="roundRect">
            <a:avLst>
              <a:gd name="adj" fmla="val 4545"/>
            </a:avLst>
          </a:prstGeom>
        </p:spPr>
      </p:pic>
    </p:spTree>
    <p:extLst>
      <p:ext uri="{BB962C8B-B14F-4D97-AF65-F5344CB8AC3E}">
        <p14:creationId xmlns:p14="http://schemas.microsoft.com/office/powerpoint/2010/main" val="892364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zh-header-20">
            <a:extLst xmlns:a="http://schemas.openxmlformats.org/drawingml/2006/main">
              <a:ext uri="{FF2B5EF4-FFF2-40B4-BE49-F238E27FC236}">
                <a16:creationId xmlns:a16="http://schemas.microsoft.com/office/drawing/2014/main" id="{2903CCA8-9268-4613-90BB-A626C2E4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内容案例 / NONNA-MAXXING</a:t>
            </a:r>
          </a:p>
        </p:txBody>
      </p:sp>
      <p:sp>
        <p:nvSpPr>
          <p:cNvPr id="2" name="zh-page-20">
            <a:extLst xmlns:a="http://schemas.openxmlformats.org/drawingml/2006/main">
              <a:ext uri="{FF2B5EF4-FFF2-40B4-BE49-F238E27FC236}">
                <a16:creationId xmlns:a16="http://schemas.microsoft.com/office/drawing/2014/main" id="{8159DECB-B40C-4334-BD57-301D970FF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05</a:t>
            </a:r>
          </a:p>
        </p:txBody>
      </p:sp>
      <p:sp>
        <p:nvSpPr>
          <p:cNvPr id="3" name="zh-nonna-title">
            <a:extLst xmlns:a="http://schemas.openxmlformats.org/drawingml/2006/main">
              <a:ext uri="{FF2B5EF4-FFF2-40B4-BE49-F238E27FC236}">
                <a16:creationId xmlns:a16="http://schemas.microsoft.com/office/drawing/2014/main" id="{A1557322-9BB2-425E-8A1B-57480327D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819150"/>
            <a:ext cx="5334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161616"/>
                </a:solidFill>
              </a:defRPr>
            </a:pPr>
            <a:r>
              <a:rPr sz="3450" b="1">
                <a:solidFill>
                  <a:srgbClr val="161616"/>
                </a:solidFill>
              </a:rPr>
              <a:t>轻松幽默的表达，</a:t>
            </a:r>
          </a:p>
          <a:p xmlns:a="http://schemas.openxmlformats.org/drawingml/2006/main">
            <a:pPr algn="l">
              <a:buNone/>
              <a:defRPr sz="3450" b="1">
                <a:solidFill>
                  <a:srgbClr val="161616"/>
                </a:solidFill>
              </a:defRPr>
            </a:pPr>
            <a:r>
              <a:rPr sz="3450" b="1">
                <a:solidFill>
                  <a:srgbClr val="161616"/>
                </a:solidFill>
              </a:rPr>
              <a:t>承载真实的年轻人压力</a:t>
            </a:r>
          </a:p>
        </p:txBody>
      </p:sp>
      <p:sp>
        <p:nvSpPr>
          <p:cNvPr id="4" name="zh-nonna-body">
            <a:extLst xmlns:a="http://schemas.openxmlformats.org/drawingml/2006/main">
              <a:ext uri="{FF2B5EF4-FFF2-40B4-BE49-F238E27FC236}">
                <a16:creationId xmlns:a16="http://schemas.microsoft.com/office/drawing/2014/main" id="{06ED27C3-3D73-4686-8C4A-ADB449F9A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400300"/>
            <a:ext cx="4857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6B"/>
                </a:solidFill>
              </a:defRPr>
            </a:pPr>
            <a:r>
              <a:rPr sz="1575" b="0">
                <a:solidFill>
                  <a:srgbClr val="6B6B6B"/>
                </a:solidFill>
              </a:rPr>
              <a:t>Nonna-maxxing 把流行语、意大利生活方式和“无所事事的快乐”连接起来，让倦怠更容易被讨论，也与 WeRoad 通过旅行、社交和新体验帮助用户切换节奏的品牌定位一致。</a:t>
            </a:r>
          </a:p>
        </p:txBody>
      </p:sp>
      <p:sp>
        <p:nvSpPr>
          <p:cNvPr id="5" name="zh-nonna-takeaway">
            <a:extLst xmlns:a="http://schemas.openxmlformats.org/drawingml/2006/main">
              <a:ext uri="{FF2B5EF4-FFF2-40B4-BE49-F238E27FC236}">
                <a16:creationId xmlns:a16="http://schemas.microsoft.com/office/drawing/2014/main" id="{C9ADF2EC-0019-4EB8-A24C-CF32396AA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00050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61616"/>
                </a:solidFill>
              </a:defRPr>
            </a:pPr>
            <a:r>
              <a:rPr sz="1425" b="1">
                <a:solidFill>
                  <a:srgbClr val="161616"/>
                </a:solidFill>
              </a:rPr>
              <a:t>好的社媒选题，也可以来自知识与观察，</a:t>
            </a:r>
          </a:p>
          <a:p xmlns:a="http://schemas.openxmlformats.org/drawingml/2006/main">
            <a:pPr algn="l">
              <a:buNone/>
              <a:defRPr sz="1425" b="1">
                <a:solidFill>
                  <a:srgbClr val="161616"/>
                </a:solidFill>
              </a:defRPr>
            </a:pPr>
            <a:r>
              <a:rPr sz="1425" b="1">
                <a:solidFill>
                  <a:srgbClr val="161616"/>
                </a:solidFill>
              </a:rPr>
              <a:t>而不只是追热点。</a:t>
            </a:r>
          </a:p>
        </p:txBody>
      </p:sp>
      <p:sp>
        <p:nvSpPr>
          <p:cNvPr id="6" name="zh-nonna-proof-bg">
            <a:extLst xmlns:a="http://schemas.openxmlformats.org/drawingml/2006/main">
              <a:ext uri="{FF2B5EF4-FFF2-40B4-BE49-F238E27FC236}">
                <a16:creationId xmlns:a16="http://schemas.microsoft.com/office/drawing/2014/main" id="{DCEA9B77-A759-4822-A497-67321070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972050"/>
            <a:ext cx="4514850" cy="1047750"/>
          </a:xfrm>
          <a:prstGeom xmlns:a="http://schemas.openxmlformats.org/drawingml/2006/main" prst="roundRect">
            <a:avLst>
              <a:gd name="adj" fmla="val 10909"/>
            </a:avLst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7" name="zh-nonna-proof">
            <a:extLst xmlns:a="http://schemas.openxmlformats.org/drawingml/2006/main">
              <a:ext uri="{FF2B5EF4-FFF2-40B4-BE49-F238E27FC236}">
                <a16:creationId xmlns:a16="http://schemas.microsoft.com/office/drawing/2014/main" id="{7350D193-B06C-4FC4-944A-64B87344A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19700"/>
            <a:ext cx="400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1.3万赞 · 55条评论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截图中可见 488 次转发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6ef28614f4823"/>
          <a:stretch xmlns:a="http://schemas.openxmlformats.org/drawingml/2006/main"/>
        </p:blipFill>
        <p:spPr>
          <a:xfrm xmlns:a="http://schemas.openxmlformats.org/drawingml/2006/main">
            <a:off x="5962650" y="796343"/>
            <a:ext cx="3009900" cy="5246263"/>
          </a:xfrm>
          <a:prstGeom xmlns:a="http://schemas.openxmlformats.org/drawingml/2006/main" prst="rect">
            <a:avLst/>
          </a:prstGeom>
        </p:spPr>
      </p:pic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f960655efc42dc"/>
          <a:srcRect xmlns:a="http://schemas.openxmlformats.org/drawingml/2006/main" l="0" t="23175" r="0" b="2317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0" y="781050"/>
            <a:ext cx="2552700" cy="2381250"/>
          </a:xfrm>
          <a:prstGeom xmlns:a="http://schemas.openxmlformats.org/drawingml/2006/main" prst="roundRect">
            <a:avLst>
              <a:gd name="adj" fmla="val 4800"/>
            </a:avLst>
          </a:prstGeom>
        </p:spPr>
      </p:pic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72c6bb610f46e8"/>
          <a:srcRect xmlns:a="http://schemas.openxmlformats.org/drawingml/2006/main" l="0" t="19535" r="0" b="195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0" y="3333750"/>
            <a:ext cx="2552700" cy="2724150"/>
          </a:xfrm>
          <a:prstGeom xmlns:a="http://schemas.openxmlformats.org/drawingml/2006/main" prst="roundRect">
            <a:avLst>
              <a:gd name="adj" fmla="val 4478"/>
            </a:avLst>
          </a:prstGeom>
        </p:spPr>
      </p:pic>
    </p:spTree>
    <p:extLst>
      <p:ext uri="{BB962C8B-B14F-4D97-AF65-F5344CB8AC3E}">
        <p14:creationId xmlns:p14="http://schemas.microsoft.com/office/powerpoint/2010/main" val="12442795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zh-header-21">
            <a:extLst xmlns:a="http://schemas.openxmlformats.org/drawingml/2006/main">
              <a:ext uri="{FF2B5EF4-FFF2-40B4-BE49-F238E27FC236}">
                <a16:creationId xmlns:a16="http://schemas.microsoft.com/office/drawing/2014/main" id="{2B0A86D0-D956-4825-BA5D-12459270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内容案例 / 影视记忆</a:t>
            </a:r>
          </a:p>
        </p:txBody>
      </p:sp>
      <p:sp>
        <p:nvSpPr>
          <p:cNvPr id="2" name="zh-page-21">
            <a:extLst xmlns:a="http://schemas.openxmlformats.org/drawingml/2006/main">
              <a:ext uri="{FF2B5EF4-FFF2-40B4-BE49-F238E27FC236}">
                <a16:creationId xmlns:a16="http://schemas.microsoft.com/office/drawing/2014/main" id="{CC46B3F4-15AF-4681-88C8-FD836138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06</a:t>
            </a:r>
          </a:p>
        </p:txBody>
      </p:sp>
      <p:sp>
        <p:nvSpPr>
          <p:cNvPr id="3" name="zh-cinema-title">
            <a:extLst xmlns:a="http://schemas.openxmlformats.org/drawingml/2006/main">
              <a:ext uri="{FF2B5EF4-FFF2-40B4-BE49-F238E27FC236}">
                <a16:creationId xmlns:a16="http://schemas.microsoft.com/office/drawing/2014/main" id="{D8A675BE-5A7D-430A-8F78-EB37F9E88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04850"/>
            <a:ext cx="857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161616"/>
                </a:solidFill>
              </a:defRPr>
            </a:pPr>
            <a:r>
              <a:rPr sz="3300" b="1">
                <a:solidFill>
                  <a:srgbClr val="161616"/>
                </a:solidFill>
              </a:rPr>
              <a:t>把影视记忆，</a:t>
            </a:r>
          </a:p>
          <a:p xmlns:a="http://schemas.openxmlformats.org/drawingml/2006/main">
            <a:pPr algn="l">
              <a:buNone/>
              <a:defRPr sz="3300" b="1">
                <a:solidFill>
                  <a:srgbClr val="161616"/>
                </a:solidFill>
              </a:defRPr>
            </a:pPr>
            <a:r>
              <a:rPr sz="3300" b="1">
                <a:solidFill>
                  <a:srgbClr val="161616"/>
                </a:solidFill>
              </a:rPr>
              <a:t>转换成对真实目的地的向往</a:t>
            </a:r>
          </a:p>
        </p:txBody>
      </p:sp>
      <p:sp>
        <p:nvSpPr>
          <p:cNvPr id="4" name="zh-cinema-subtitle">
            <a:extLst xmlns:a="http://schemas.openxmlformats.org/drawingml/2006/main">
              <a:ext uri="{FF2B5EF4-FFF2-40B4-BE49-F238E27FC236}">
                <a16:creationId xmlns:a16="http://schemas.microsoft.com/office/drawing/2014/main" id="{8D33D20B-F0FB-43E0-9DC0-6304A8AC1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77165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6B"/>
                </a:solidFill>
              </a:defRPr>
            </a:pPr>
            <a:r>
              <a:rPr sz="1575" b="0">
                <a:solidFill>
                  <a:srgbClr val="6B6B6B"/>
                </a:solidFill>
              </a:rPr>
              <a:t>用真实地点与电影场景并置，让用户先凭熟悉感停下，再把注意力转向目的地本身。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8da8c810ed4cfa"/>
          <a:srcRect xmlns:a="http://schemas.openxmlformats.org/drawingml/2006/main" l="0" t="27809" r="0" b="278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" y="2343150"/>
            <a:ext cx="35242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6" name="zh-cinema-阿尼克城堡 / 霍格沃茨">
            <a:extLst xmlns:a="http://schemas.openxmlformats.org/drawingml/2006/main">
              <a:ext uri="{FF2B5EF4-FFF2-40B4-BE49-F238E27FC236}">
                <a16:creationId xmlns:a16="http://schemas.microsoft.com/office/drawing/2014/main" id="{A0BEEDF2-D18A-4F8D-872C-90CB7F1E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924550"/>
            <a:ext cx="352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阿尼克城堡 / 霍格沃茨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e6d734c804470"/>
          <a:srcRect xmlns:a="http://schemas.openxmlformats.org/drawingml/2006/main" l="0" t="27809" r="0" b="278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33875" y="2343150"/>
            <a:ext cx="35242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8" name="zh-cinema-玛雅湾 / 《海滩》">
            <a:extLst xmlns:a="http://schemas.openxmlformats.org/drawingml/2006/main">
              <a:ext uri="{FF2B5EF4-FFF2-40B4-BE49-F238E27FC236}">
                <a16:creationId xmlns:a16="http://schemas.microsoft.com/office/drawing/2014/main" id="{09CA67CC-91CD-4CAB-8DBF-9127BC9BE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924550"/>
            <a:ext cx="352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玛雅湾 / 《海滩》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81ca853fa94537"/>
          <a:srcRect xmlns:a="http://schemas.openxmlformats.org/drawingml/2006/main" l="0" t="27809" r="0" b="2780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72450" y="2343150"/>
            <a:ext cx="3524250" cy="3390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0" name="zh-cinema-杜布罗夫尼克 / 君临城">
            <a:extLst xmlns:a="http://schemas.openxmlformats.org/drawingml/2006/main">
              <a:ext uri="{FF2B5EF4-FFF2-40B4-BE49-F238E27FC236}">
                <a16:creationId xmlns:a16="http://schemas.microsoft.com/office/drawing/2014/main" id="{A8A048D8-D246-48B1-AC93-2ABCB2818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5924550"/>
            <a:ext cx="352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杜布罗夫尼克 / 君临城</a:t>
            </a:r>
          </a:p>
        </p:txBody>
      </p:sp>
    </p:spTree>
    <p:extLst>
      <p:ext uri="{BB962C8B-B14F-4D97-AF65-F5344CB8AC3E}">
        <p14:creationId xmlns:p14="http://schemas.microsoft.com/office/powerpoint/2010/main" val="1208975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h-header-22">
            <a:extLst xmlns:a="http://schemas.openxmlformats.org/drawingml/2006/main">
              <a:ext uri="{FF2B5EF4-FFF2-40B4-BE49-F238E27FC236}">
                <a16:creationId xmlns:a16="http://schemas.microsoft.com/office/drawing/2014/main" id="{B3E1AE6D-6C34-432C-A57E-0512A43C0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内容案例 / 旅行文化</a:t>
            </a:r>
          </a:p>
        </p:txBody>
      </p:sp>
      <p:sp>
        <p:nvSpPr>
          <p:cNvPr id="2" name="zh-page-22">
            <a:extLst xmlns:a="http://schemas.openxmlformats.org/drawingml/2006/main">
              <a:ext uri="{FF2B5EF4-FFF2-40B4-BE49-F238E27FC236}">
                <a16:creationId xmlns:a16="http://schemas.microsoft.com/office/drawing/2014/main" id="{7618E131-B073-4683-B9CC-A0B2A8683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07</a:t>
            </a:r>
          </a:p>
        </p:txBody>
      </p:sp>
      <p:sp>
        <p:nvSpPr>
          <p:cNvPr id="3" name="zh-culture-title">
            <a:extLst xmlns:a="http://schemas.openxmlformats.org/drawingml/2006/main">
              <a:ext uri="{FF2B5EF4-FFF2-40B4-BE49-F238E27FC236}">
                <a16:creationId xmlns:a16="http://schemas.microsoft.com/office/drawing/2014/main" id="{A31FCBA6-D401-425F-BAEB-F2B1DFCB9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7429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把文化差异与旅行冷知识，</a:t>
            </a:r>
          </a:p>
          <a:p xmlns:a="http://schemas.openxmlformats.org/drawingml/2006/main">
            <a:pPr algn="l">
              <a:buNone/>
              <a:defRPr sz="3225" b="1">
                <a:solidFill>
                  <a:srgbClr val="FFFFFF"/>
                </a:solidFill>
              </a:defRPr>
            </a:pPr>
            <a:r>
              <a:rPr sz="3225" b="1">
                <a:solidFill>
                  <a:srgbClr val="FFFFFF"/>
                </a:solidFill>
              </a:rPr>
              <a:t>变成一眼能懂的视觉内容</a:t>
            </a:r>
          </a:p>
        </p:txBody>
      </p:sp>
      <p:sp>
        <p:nvSpPr>
          <p:cNvPr id="4" name="zh-culture-subtitle">
            <a:extLst xmlns:a="http://schemas.openxmlformats.org/drawingml/2006/main">
              <a:ext uri="{FF2B5EF4-FFF2-40B4-BE49-F238E27FC236}">
                <a16:creationId xmlns:a16="http://schemas.microsoft.com/office/drawing/2014/main" id="{9DCD0034-D4F0-4F21-AEDD-5130EB8FC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62150"/>
            <a:ext cx="7429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E7E3DA"/>
                </a:solidFill>
              </a:defRPr>
            </a:pPr>
            <a:r>
              <a:rPr sz="1575" b="0">
                <a:solidFill>
                  <a:srgbClr val="E7E3DA"/>
                </a:solidFill>
              </a:rPr>
              <a:t>地图把抽象差异变得可视，航线排行则用运动和悬念推动用户继续滑动。</a:t>
            </a:r>
          </a:p>
        </p:txBody>
      </p:sp>
      <p:sp>
        <p:nvSpPr>
          <p:cNvPr id="5" name="zh-culture-label">
            <a:extLst xmlns:a="http://schemas.openxmlformats.org/drawingml/2006/main">
              <a:ext uri="{FF2B5EF4-FFF2-40B4-BE49-F238E27FC236}">
                <a16:creationId xmlns:a16="http://schemas.microsoft.com/office/drawing/2014/main" id="{77E096A9-8C3D-4A9F-B4CC-6A45187D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813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3F57"/>
                </a:solidFill>
              </a:defRPr>
            </a:pPr>
            <a:r>
              <a:rPr sz="1350" b="1">
                <a:solidFill>
                  <a:srgbClr val="FF3F57"/>
                </a:solidFill>
              </a:rPr>
              <a:t>旅行文化地图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d1fd601dfc482d"/>
          <a:srcRect xmlns:a="http://schemas.openxmlformats.org/drawingml/2006/main" l="0" t="15949" r="0" b="159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5300" y="3143250"/>
            <a:ext cx="2266950" cy="278130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0c3a4d9d71444d"/>
          <a:srcRect xmlns:a="http://schemas.openxmlformats.org/drawingml/2006/main" l="0" t="17377" r="0" b="173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971800" y="3143250"/>
            <a:ext cx="2266950" cy="278130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8" name="zh-flight-label">
            <a:extLst xmlns:a="http://schemas.openxmlformats.org/drawingml/2006/main">
              <a:ext uri="{FF2B5EF4-FFF2-40B4-BE49-F238E27FC236}">
                <a16:creationId xmlns:a16="http://schemas.microsoft.com/office/drawing/2014/main" id="{4AD727BA-426C-4AE7-B76C-9D44CA349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781300"/>
            <a:ext cx="6038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3F57"/>
                </a:solidFill>
              </a:defRPr>
            </a:pPr>
            <a:r>
              <a:rPr sz="1350" b="1">
                <a:solidFill>
                  <a:srgbClr val="FF3F57"/>
                </a:solidFill>
              </a:rPr>
              <a:t>用滑动制造运动感与揭晓感</a:t>
            </a:r>
          </a:p>
        </p:txBody>
      </p:sp>
      <p:sp>
        <p:nvSpPr>
          <p:cNvPr id="9" name="zh-flight-stage">
            <a:extLst xmlns:a="http://schemas.openxmlformats.org/drawingml/2006/main">
              <a:ext uri="{FF2B5EF4-FFF2-40B4-BE49-F238E27FC236}">
                <a16:creationId xmlns:a16="http://schemas.microsoft.com/office/drawing/2014/main" id="{F1BE592B-2C23-4E92-A27B-D30F8FEC2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3143250"/>
            <a:ext cx="6038850" cy="278130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A9D2EA"/>
          </a:solidFill>
          <a:ln xmlns:a="http://schemas.openxmlformats.org/drawingml/2006/main" w="0">
            <a:solidFill>
              <a:srgbClr val="A9D2EA"/>
            </a:solidFill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0ff4cb69554919"/>
          <a:srcRect xmlns:a="http://schemas.openxmlformats.org/drawingml/2006/main" l="0" t="19085" r="0" b="190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0" y="3333750"/>
            <a:ext cx="1790700" cy="2400300"/>
          </a:xfrm>
          <a:prstGeom xmlns:a="http://schemas.openxmlformats.org/drawingml/2006/main" prst="roundRect">
            <a:avLst>
              <a:gd name="adj" fmla="val 6383"/>
            </a:avLst>
          </a:prstGeom>
        </p:spPr>
      </p:pic>
      <p:sp>
        <p:nvSpPr>
          <p:cNvPr id="11" name="zh-flight-arrow-1">
            <a:extLst xmlns:a="http://schemas.openxmlformats.org/drawingml/2006/main">
              <a:ext uri="{FF2B5EF4-FFF2-40B4-BE49-F238E27FC236}">
                <a16:creationId xmlns:a16="http://schemas.microsoft.com/office/drawing/2014/main" id="{80FCC48D-9452-4617-9848-0766C3C4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286250"/>
            <a:ext cx="43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550" b="0">
                <a:solidFill>
                  <a:srgbClr val="FF3F57"/>
                </a:solidFill>
              </a:defRPr>
            </a:pPr>
            <a:r>
              <a:rPr sz="2550" b="0">
                <a:solidFill>
                  <a:srgbClr val="FF3F57"/>
                </a:solidFill>
              </a:rPr>
              <a:t>→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cc62a8d37f4d41"/>
          <a:srcRect xmlns:a="http://schemas.openxmlformats.org/drawingml/2006/main" l="0" t="19061" r="0" b="190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981950" y="3524250"/>
            <a:ext cx="1562100" cy="2095500"/>
          </a:xfrm>
          <a:prstGeom xmlns:a="http://schemas.openxmlformats.org/drawingml/2006/main" prst="roundRect">
            <a:avLst>
              <a:gd name="adj" fmla="val 7317"/>
            </a:avLst>
          </a:prstGeom>
        </p:spPr>
      </p:pic>
      <p:sp>
        <p:nvSpPr>
          <p:cNvPr id="13" name="zh-flight-arrow-2">
            <a:extLst xmlns:a="http://schemas.openxmlformats.org/drawingml/2006/main">
              <a:ext uri="{FF2B5EF4-FFF2-40B4-BE49-F238E27FC236}">
                <a16:creationId xmlns:a16="http://schemas.microsoft.com/office/drawing/2014/main" id="{3B1FDEFD-69A7-44B7-90F0-0158998A6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286250"/>
            <a:ext cx="43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2550" b="0">
                <a:solidFill>
                  <a:srgbClr val="FF3F57"/>
                </a:solidFill>
              </a:defRPr>
            </a:pPr>
            <a:r>
              <a:rPr sz="2550" b="0">
                <a:solidFill>
                  <a:srgbClr val="FF3F57"/>
                </a:solidFill>
              </a:rPr>
              <a:t>→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b77fcb266847a0"/>
          <a:srcRect xmlns:a="http://schemas.openxmlformats.org/drawingml/2006/main" l="0" t="22544" r="0" b="225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48850" y="3714750"/>
            <a:ext cx="1600200" cy="1905000"/>
          </a:xfrm>
          <a:prstGeom xmlns:a="http://schemas.openxmlformats.org/drawingml/2006/main" prst="roundRect">
            <a:avLst>
              <a:gd name="adj" fmla="val 7143"/>
            </a:avLst>
          </a:prstGeom>
        </p:spPr>
      </p:pic>
    </p:spTree>
    <p:extLst>
      <p:ext uri="{BB962C8B-B14F-4D97-AF65-F5344CB8AC3E}">
        <p14:creationId xmlns:p14="http://schemas.microsoft.com/office/powerpoint/2010/main" val="125169382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zh-header-23">
            <a:extLst xmlns:a="http://schemas.openxmlformats.org/drawingml/2006/main">
              <a:ext uri="{FF2B5EF4-FFF2-40B4-BE49-F238E27FC236}">
                <a16:creationId xmlns:a16="http://schemas.microsoft.com/office/drawing/2014/main" id="{E504A3C6-589B-44FC-AB84-12BFB6CB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创作者组合</a:t>
            </a:r>
          </a:p>
        </p:txBody>
      </p:sp>
      <p:sp>
        <p:nvSpPr>
          <p:cNvPr id="2" name="zh-page-23">
            <a:extLst xmlns:a="http://schemas.openxmlformats.org/drawingml/2006/main">
              <a:ext uri="{FF2B5EF4-FFF2-40B4-BE49-F238E27FC236}">
                <a16:creationId xmlns:a16="http://schemas.microsoft.com/office/drawing/2014/main" id="{19393B42-E903-4DBF-9467-5F0080DF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08</a:t>
            </a:r>
          </a:p>
        </p:txBody>
      </p:sp>
      <p:sp>
        <p:nvSpPr>
          <p:cNvPr id="3" name="zh-creator-title">
            <a:extLst xmlns:a="http://schemas.openxmlformats.org/drawingml/2006/main">
              <a:ext uri="{FF2B5EF4-FFF2-40B4-BE49-F238E27FC236}">
                <a16:creationId xmlns:a16="http://schemas.microsoft.com/office/drawing/2014/main" id="{5807CBE2-ADFC-49CB-B488-19D0BA2A0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8096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161616"/>
                </a:solidFill>
              </a:defRPr>
            </a:pPr>
            <a:r>
              <a:rPr sz="3900" b="1">
                <a:solidFill>
                  <a:srgbClr val="161616"/>
                </a:solidFill>
              </a:rPr>
              <a:t>用不同量级的创作者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161616"/>
                </a:solidFill>
              </a:defRPr>
            </a:pPr>
            <a:r>
              <a:rPr sz="3900" b="1">
                <a:solidFill>
                  <a:srgbClr val="161616"/>
                </a:solidFill>
              </a:rPr>
              <a:t>平衡声量、信任与转化</a:t>
            </a:r>
          </a:p>
        </p:txBody>
      </p:sp>
      <p:sp>
        <p:nvSpPr>
          <p:cNvPr id="4" name="zh-creator-subtitle">
            <a:extLst xmlns:a="http://schemas.openxmlformats.org/drawingml/2006/main">
              <a:ext uri="{FF2B5EF4-FFF2-40B4-BE49-F238E27FC236}">
                <a16:creationId xmlns:a16="http://schemas.microsoft.com/office/drawing/2014/main" id="{40C1694B-5A44-4C7E-A19C-0779A9FA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95500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B6B6B"/>
                </a:solidFill>
              </a:defRPr>
            </a:pPr>
            <a:r>
              <a:rPr sz="1575" b="0">
                <a:solidFill>
                  <a:srgbClr val="6B6B6B"/>
                </a:solidFill>
              </a:rPr>
              <a:t>小型、中型与大型创作者承担不同任务，而不是被当作一张可以互换的名单。</a:t>
            </a:r>
          </a:p>
        </p:txBody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9cf6dc38184261"/>
          <a:srcRect xmlns:a="http://schemas.openxmlformats.org/drawingml/2006/main" l="0" t="28218" r="0" b="282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952750"/>
            <a:ext cx="2400300" cy="226695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6" name="zh-creator-VIRGIGOLI">
            <a:extLst xmlns:a="http://schemas.openxmlformats.org/drawingml/2006/main">
              <a:ext uri="{FF2B5EF4-FFF2-40B4-BE49-F238E27FC236}">
                <a16:creationId xmlns:a16="http://schemas.microsoft.com/office/drawing/2014/main" id="{3342C895-BCBA-47CE-8C49-5B6176FC5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4292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VIRGIGOLI</a:t>
            </a:r>
          </a:p>
        </p:txBody>
      </p:sp>
      <p:sp>
        <p:nvSpPr>
          <p:cNvPr id="7" name="zh-creator-1.2万">
            <a:extLst xmlns:a="http://schemas.openxmlformats.org/drawingml/2006/main">
              <a:ext uri="{FF2B5EF4-FFF2-40B4-BE49-F238E27FC236}">
                <a16:creationId xmlns:a16="http://schemas.microsoft.com/office/drawing/2014/main" id="{436933C8-73D4-4B89-BFF8-254CD6BA7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95950"/>
            <a:ext cx="240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61616"/>
                </a:solidFill>
              </a:defRPr>
            </a:pPr>
            <a:r>
              <a:rPr sz="2700" b="1">
                <a:solidFill>
                  <a:srgbClr val="161616"/>
                </a:solidFill>
              </a:rPr>
              <a:t>1.2万</a:t>
            </a:r>
          </a:p>
        </p:txBody>
      </p:sp>
      <p:sp>
        <p:nvSpPr>
          <p:cNvPr id="8" name="zh-creator-type-VIRGIGOLI">
            <a:extLst xmlns:a="http://schemas.openxmlformats.org/drawingml/2006/main">
              <a:ext uri="{FF2B5EF4-FFF2-40B4-BE49-F238E27FC236}">
                <a16:creationId xmlns:a16="http://schemas.microsoft.com/office/drawing/2014/main" id="{20CCA368-6678-4101-AC33-B2EDC0E2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210300"/>
            <a:ext cx="2400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B6B6B"/>
                </a:solidFill>
              </a:defRPr>
            </a:pPr>
            <a:r>
              <a:rPr sz="975" b="1">
                <a:solidFill>
                  <a:srgbClr val="6B6B6B"/>
                </a:solidFill>
              </a:rPr>
              <a:t>微型 · 生活方式 / 旅行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704958bda746b7"/>
          <a:srcRect xmlns:a="http://schemas.openxmlformats.org/drawingml/2006/main" l="0" t="28218" r="0" b="282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33750" y="2952750"/>
            <a:ext cx="2400300" cy="226695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10" name="zh-creator-LIVIN_THE_VANTASY">
            <a:extLst xmlns:a="http://schemas.openxmlformats.org/drawingml/2006/main">
              <a:ext uri="{FF2B5EF4-FFF2-40B4-BE49-F238E27FC236}">
                <a16:creationId xmlns:a16="http://schemas.microsoft.com/office/drawing/2014/main" id="{365FFC79-67F8-4908-A48B-6FB2EF46D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292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LIVIN_THE_VANTASY</a:t>
            </a:r>
          </a:p>
        </p:txBody>
      </p:sp>
      <p:sp>
        <p:nvSpPr>
          <p:cNvPr id="11" name="zh-creator-6.1万">
            <a:extLst xmlns:a="http://schemas.openxmlformats.org/drawingml/2006/main">
              <a:ext uri="{FF2B5EF4-FFF2-40B4-BE49-F238E27FC236}">
                <a16:creationId xmlns:a16="http://schemas.microsoft.com/office/drawing/2014/main" id="{8CF7F564-5CA8-49E6-9B5D-52DFC4799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695950"/>
            <a:ext cx="240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61616"/>
                </a:solidFill>
              </a:defRPr>
            </a:pPr>
            <a:r>
              <a:rPr sz="2700" b="1">
                <a:solidFill>
                  <a:srgbClr val="161616"/>
                </a:solidFill>
              </a:rPr>
              <a:t>6.1万</a:t>
            </a:r>
          </a:p>
        </p:txBody>
      </p:sp>
      <p:sp>
        <p:nvSpPr>
          <p:cNvPr id="12" name="zh-creator-type-LIVIN_THE_VANTASY">
            <a:extLst xmlns:a="http://schemas.openxmlformats.org/drawingml/2006/main">
              <a:ext uri="{FF2B5EF4-FFF2-40B4-BE49-F238E27FC236}">
                <a16:creationId xmlns:a16="http://schemas.microsoft.com/office/drawing/2014/main" id="{BC844912-89F9-4C82-9C82-BC21C343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6210300"/>
            <a:ext cx="2400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B6B6B"/>
                </a:solidFill>
              </a:defRPr>
            </a:pPr>
            <a:r>
              <a:rPr sz="975" b="1">
                <a:solidFill>
                  <a:srgbClr val="6B6B6B"/>
                </a:solidFill>
              </a:rPr>
              <a:t>中型 · 房车 / 户外旅行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d2f7a92c544496"/>
          <a:srcRect xmlns:a="http://schemas.openxmlformats.org/drawingml/2006/main" l="0" t="28218" r="0" b="282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53150" y="2952750"/>
            <a:ext cx="2400300" cy="226695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14" name="zh-creator-FEDERICOBORELLI">
            <a:extLst xmlns:a="http://schemas.openxmlformats.org/drawingml/2006/main">
              <a:ext uri="{FF2B5EF4-FFF2-40B4-BE49-F238E27FC236}">
                <a16:creationId xmlns:a16="http://schemas.microsoft.com/office/drawing/2014/main" id="{4DAA9428-43F8-430C-89EC-CC601DE8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4292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FEDERICOBORELLI</a:t>
            </a:r>
          </a:p>
        </p:txBody>
      </p:sp>
      <p:sp>
        <p:nvSpPr>
          <p:cNvPr id="15" name="zh-creator-8.3万">
            <a:extLst xmlns:a="http://schemas.openxmlformats.org/drawingml/2006/main">
              <a:ext uri="{FF2B5EF4-FFF2-40B4-BE49-F238E27FC236}">
                <a16:creationId xmlns:a16="http://schemas.microsoft.com/office/drawing/2014/main" id="{FBB876D0-6BA2-4A7F-B4EE-52925D66F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5695950"/>
            <a:ext cx="240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161616"/>
                </a:solidFill>
              </a:defRPr>
            </a:pPr>
            <a:r>
              <a:rPr sz="2700" b="1">
                <a:solidFill>
                  <a:srgbClr val="161616"/>
                </a:solidFill>
              </a:rPr>
              <a:t>8.3万</a:t>
            </a:r>
          </a:p>
        </p:txBody>
      </p:sp>
      <p:sp>
        <p:nvSpPr>
          <p:cNvPr id="16" name="zh-creator-type-FEDERICOBORELLI">
            <a:extLst xmlns:a="http://schemas.openxmlformats.org/drawingml/2006/main">
              <a:ext uri="{FF2B5EF4-FFF2-40B4-BE49-F238E27FC236}">
                <a16:creationId xmlns:a16="http://schemas.microsoft.com/office/drawing/2014/main" id="{9F6049AA-FE62-4672-AAC6-FE74DA2C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6210300"/>
            <a:ext cx="2400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B6B6B"/>
                </a:solidFill>
              </a:defRPr>
            </a:pPr>
            <a:r>
              <a:rPr sz="975" b="1">
                <a:solidFill>
                  <a:srgbClr val="6B6B6B"/>
                </a:solidFill>
              </a:rPr>
              <a:t>中型 · 冒险 / 体验式旅行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bfee2cfb364b5d"/>
          <a:srcRect xmlns:a="http://schemas.openxmlformats.org/drawingml/2006/main" l="0" t="28218" r="0" b="2821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72550" y="2952750"/>
            <a:ext cx="2400300" cy="2266950"/>
          </a:xfrm>
          <a:prstGeom xmlns:a="http://schemas.openxmlformats.org/drawingml/2006/main" prst="roundRect">
            <a:avLst>
              <a:gd name="adj" fmla="val 5042"/>
            </a:avLst>
          </a:prstGeom>
        </p:spPr>
      </p:pic>
      <p:sp>
        <p:nvSpPr>
          <p:cNvPr id="18" name="zh-creator-SARASCERELLI">
            <a:extLst xmlns:a="http://schemas.openxmlformats.org/drawingml/2006/main">
              <a:ext uri="{FF2B5EF4-FFF2-40B4-BE49-F238E27FC236}">
                <a16:creationId xmlns:a16="http://schemas.microsoft.com/office/drawing/2014/main" id="{BD9CE6BA-50A0-435D-B4AC-285B56C6D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4292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161616"/>
                </a:solidFill>
              </a:defRPr>
            </a:pPr>
            <a:r>
              <a:rPr sz="1350" b="0">
                <a:solidFill>
                  <a:srgbClr val="161616"/>
                </a:solidFill>
              </a:rPr>
              <a:t>SARASCERELLI</a:t>
            </a:r>
          </a:p>
        </p:txBody>
      </p:sp>
      <p:sp>
        <p:nvSpPr>
          <p:cNvPr id="19" name="zh-creator-26.9万">
            <a:extLst xmlns:a="http://schemas.openxmlformats.org/drawingml/2006/main">
              <a:ext uri="{FF2B5EF4-FFF2-40B4-BE49-F238E27FC236}">
                <a16:creationId xmlns:a16="http://schemas.microsoft.com/office/drawing/2014/main" id="{251B6E8C-9644-4750-B63D-0BAF8B920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5695950"/>
            <a:ext cx="2400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F3F57"/>
                </a:solidFill>
              </a:defRPr>
            </a:pPr>
            <a:r>
              <a:rPr sz="2700" b="1">
                <a:solidFill>
                  <a:srgbClr val="FF3F57"/>
                </a:solidFill>
              </a:rPr>
              <a:t>26.9万</a:t>
            </a:r>
          </a:p>
        </p:txBody>
      </p:sp>
      <p:sp>
        <p:nvSpPr>
          <p:cNvPr id="20" name="zh-creator-type-SARASCERELLI">
            <a:extLst xmlns:a="http://schemas.openxmlformats.org/drawingml/2006/main">
              <a:ext uri="{FF2B5EF4-FFF2-40B4-BE49-F238E27FC236}">
                <a16:creationId xmlns:a16="http://schemas.microsoft.com/office/drawing/2014/main" id="{4BA577F5-46E0-4994-A683-19F3EB197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2550" y="6210300"/>
            <a:ext cx="2400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6B6B6B"/>
                </a:solidFill>
              </a:defRPr>
            </a:pPr>
            <a:r>
              <a:rPr sz="975" b="1">
                <a:solidFill>
                  <a:srgbClr val="6B6B6B"/>
                </a:solidFill>
              </a:rPr>
              <a:t>大型 · 生活方式 / 幽默</a:t>
            </a:r>
          </a:p>
        </p:txBody>
      </p:sp>
    </p:spTree>
    <p:extLst>
      <p:ext uri="{BB962C8B-B14F-4D97-AF65-F5344CB8AC3E}">
        <p14:creationId xmlns:p14="http://schemas.microsoft.com/office/powerpoint/2010/main" val="160729092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zh-header-24">
            <a:extLst xmlns:a="http://schemas.openxmlformats.org/drawingml/2006/main">
              <a:ext uri="{FF2B5EF4-FFF2-40B4-BE49-F238E27FC236}">
                <a16:creationId xmlns:a16="http://schemas.microsoft.com/office/drawing/2014/main" id="{074D7906-8890-475B-A51B-3DFE897C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合作形式</a:t>
            </a:r>
          </a:p>
        </p:txBody>
      </p:sp>
      <p:sp>
        <p:nvSpPr>
          <p:cNvPr id="2" name="zh-page-24">
            <a:extLst xmlns:a="http://schemas.openxmlformats.org/drawingml/2006/main">
              <a:ext uri="{FF2B5EF4-FFF2-40B4-BE49-F238E27FC236}">
                <a16:creationId xmlns:a16="http://schemas.microsoft.com/office/drawing/2014/main" id="{AD7835A4-D8B8-45D3-A1F3-980BF538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FFFFFF"/>
                </a:solidFill>
              </a:defRPr>
            </a:pPr>
            <a:r>
              <a:rPr sz="1200" b="0">
                <a:solidFill>
                  <a:srgbClr val="FFFFFF"/>
                </a:solidFill>
              </a:rPr>
              <a:t>09</a:t>
            </a:r>
          </a:p>
        </p:txBody>
      </p:sp>
      <p:sp>
        <p:nvSpPr>
          <p:cNvPr id="3" name="zh-formats-title">
            <a:extLst xmlns:a="http://schemas.openxmlformats.org/drawingml/2006/main">
              <a:ext uri="{FF2B5EF4-FFF2-40B4-BE49-F238E27FC236}">
                <a16:creationId xmlns:a16="http://schemas.microsoft.com/office/drawing/2014/main" id="{9C9752B4-B197-4A78-8140-BC038E93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6858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目标不同，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FFFFFF"/>
                </a:solidFill>
              </a:defRPr>
            </a:pPr>
            <a:r>
              <a:rPr sz="3900" b="1">
                <a:solidFill>
                  <a:srgbClr val="FFFFFF"/>
                </a:solidFill>
              </a:rPr>
              <a:t>合作形式也随之变化</a:t>
            </a:r>
          </a:p>
        </p:txBody>
      </p:sp>
      <p:sp>
        <p:nvSpPr>
          <p:cNvPr id="4" name="zh-formats-label-促销转化">
            <a:extLst xmlns:a="http://schemas.openxmlformats.org/drawingml/2006/main">
              <a:ext uri="{FF2B5EF4-FFF2-40B4-BE49-F238E27FC236}">
                <a16:creationId xmlns:a16="http://schemas.microsoft.com/office/drawing/2014/main" id="{FAB3D2DE-27EB-44CE-8270-C1149354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1907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3F57"/>
                </a:solidFill>
              </a:defRPr>
            </a:pPr>
            <a:r>
              <a:rPr sz="1725" b="1">
                <a:solidFill>
                  <a:srgbClr val="FF3F57"/>
                </a:solidFill>
              </a:rPr>
              <a:t>促销转化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b358b7001e477a"/>
          <a:srcRect xmlns:a="http://schemas.openxmlformats.org/drawingml/2006/main" l="0" t="27076" r="0" b="270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571750"/>
            <a:ext cx="3143250" cy="3124200"/>
          </a:xfrm>
          <a:prstGeom xmlns:a="http://schemas.openxmlformats.org/drawingml/2006/main" prst="roundRect">
            <a:avLst>
              <a:gd name="adj" fmla="val 3659"/>
            </a:avLst>
          </a:prstGeom>
        </p:spPr>
      </p:pic>
      <p:sp>
        <p:nvSpPr>
          <p:cNvPr id="6" name="zh-formats-desc-促销转化">
            <a:extLst xmlns:a="http://schemas.openxmlformats.org/drawingml/2006/main">
              <a:ext uri="{FF2B5EF4-FFF2-40B4-BE49-F238E27FC236}">
                <a16:creationId xmlns:a16="http://schemas.microsoft.com/office/drawing/2014/main" id="{1ADC6824-6E1C-4AFE-AA14-0DEB6A36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9055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大体量触达 + 专属优惠码</a:t>
            </a:r>
          </a:p>
        </p:txBody>
      </p:sp>
      <p:sp>
        <p:nvSpPr>
          <p:cNvPr id="7" name="zh-formats-label-故事表达">
            <a:extLst xmlns:a="http://schemas.openxmlformats.org/drawingml/2006/main">
              <a:ext uri="{FF2B5EF4-FFF2-40B4-BE49-F238E27FC236}">
                <a16:creationId xmlns:a16="http://schemas.microsoft.com/office/drawing/2014/main" id="{EF93F2D6-F138-4B98-A8E7-CD164E252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21907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3F57"/>
                </a:solidFill>
              </a:defRPr>
            </a:pPr>
            <a:r>
              <a:rPr sz="1725" b="1">
                <a:solidFill>
                  <a:srgbClr val="FF3F57"/>
                </a:solidFill>
              </a:rPr>
              <a:t>故事表达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a49e7fa8524f75"/>
          <a:srcRect xmlns:a="http://schemas.openxmlformats.org/drawingml/2006/main" l="0" t="27076" r="0" b="270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71950" y="2571750"/>
            <a:ext cx="3143250" cy="3124200"/>
          </a:xfrm>
          <a:prstGeom xmlns:a="http://schemas.openxmlformats.org/drawingml/2006/main" prst="roundRect">
            <a:avLst>
              <a:gd name="adj" fmla="val 3659"/>
            </a:avLst>
          </a:prstGeom>
        </p:spPr>
      </p:pic>
      <p:sp>
        <p:nvSpPr>
          <p:cNvPr id="9" name="zh-formats-desc-故事表达">
            <a:extLst xmlns:a="http://schemas.openxmlformats.org/drawingml/2006/main">
              <a:ext uri="{FF2B5EF4-FFF2-40B4-BE49-F238E27FC236}">
                <a16:creationId xmlns:a16="http://schemas.microsoft.com/office/drawing/2014/main" id="{C4E4C809-8660-4391-BA3D-5F8001FA4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59055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个人叙事 + 优惠信息</a:t>
            </a:r>
          </a:p>
        </p:txBody>
      </p:sp>
      <p:sp>
        <p:nvSpPr>
          <p:cNvPr id="10" name="zh-formats-label-真实体验">
            <a:extLst xmlns:a="http://schemas.openxmlformats.org/drawingml/2006/main">
              <a:ext uri="{FF2B5EF4-FFF2-40B4-BE49-F238E27FC236}">
                <a16:creationId xmlns:a16="http://schemas.microsoft.com/office/drawing/2014/main" id="{E51921A6-B8B5-4F1A-AA80-83F39C377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19075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3F57"/>
                </a:solidFill>
              </a:defRPr>
            </a:pPr>
            <a:r>
              <a:rPr sz="1725" b="1">
                <a:solidFill>
                  <a:srgbClr val="FF3F57"/>
                </a:solidFill>
              </a:rPr>
              <a:t>真实体验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2ccf64f7b94d69"/>
          <a:srcRect xmlns:a="http://schemas.openxmlformats.org/drawingml/2006/main" l="0" t="27076" r="0" b="270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29550" y="2571750"/>
            <a:ext cx="3143250" cy="3124200"/>
          </a:xfrm>
          <a:prstGeom xmlns:a="http://schemas.openxmlformats.org/drawingml/2006/main" prst="roundRect">
            <a:avLst>
              <a:gd name="adj" fmla="val 3659"/>
            </a:avLst>
          </a:prstGeom>
        </p:spPr>
      </p:pic>
      <p:sp>
        <p:nvSpPr>
          <p:cNvPr id="12" name="zh-formats-desc-真实体验">
            <a:extLst xmlns:a="http://schemas.openxmlformats.org/drawingml/2006/main">
              <a:ext uri="{FF2B5EF4-FFF2-40B4-BE49-F238E27FC236}">
                <a16:creationId xmlns:a16="http://schemas.microsoft.com/office/drawing/2014/main" id="{EAA71811-F812-4DAE-A4AE-447508FA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905500"/>
            <a:ext cx="314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第一视角旅行复盘</a:t>
            </a:r>
          </a:p>
        </p:txBody>
      </p:sp>
    </p:spTree>
    <p:extLst>
      <p:ext uri="{BB962C8B-B14F-4D97-AF65-F5344CB8AC3E}">
        <p14:creationId xmlns:p14="http://schemas.microsoft.com/office/powerpoint/2010/main" val="47664411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zh-header-25">
            <a:extLst xmlns:a="http://schemas.openxmlformats.org/drawingml/2006/main">
              <a:ext uri="{FF2B5EF4-FFF2-40B4-BE49-F238E27FC236}">
                <a16:creationId xmlns:a16="http://schemas.microsoft.com/office/drawing/2014/main" id="{2F7EE63A-71F6-41CF-A248-8BB944C7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创作者 → GROUP LEADER</a:t>
            </a:r>
          </a:p>
        </p:txBody>
      </p:sp>
      <p:sp>
        <p:nvSpPr>
          <p:cNvPr id="2" name="zh-page-25">
            <a:extLst xmlns:a="http://schemas.openxmlformats.org/drawingml/2006/main">
              <a:ext uri="{FF2B5EF4-FFF2-40B4-BE49-F238E27FC236}">
                <a16:creationId xmlns:a16="http://schemas.microsoft.com/office/drawing/2014/main" id="{A1D2A208-10E3-4216-B6D7-3611652D9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10</a:t>
            </a:r>
          </a:p>
        </p:txBody>
      </p:sp>
      <p:sp>
        <p:nvSpPr>
          <p:cNvPr id="3" name="zh-community-title">
            <a:extLst xmlns:a="http://schemas.openxmlformats.org/drawingml/2006/main">
              <a:ext uri="{FF2B5EF4-FFF2-40B4-BE49-F238E27FC236}">
                <a16:creationId xmlns:a16="http://schemas.microsoft.com/office/drawing/2014/main" id="{CBFF4FF7-1A0B-4C74-B8CD-DD349C78A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8191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61616"/>
                </a:solidFill>
              </a:defRPr>
            </a:pPr>
            <a:r>
              <a:rPr sz="3600" b="1">
                <a:solidFill>
                  <a:srgbClr val="161616"/>
                </a:solidFill>
              </a:rPr>
              <a:t>真正的匹配，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161616"/>
                </a:solidFill>
              </a:defRPr>
            </a:pPr>
            <a:r>
              <a:rPr sz="3600" b="1">
                <a:solidFill>
                  <a:srgbClr val="161616"/>
                </a:solidFill>
              </a:rPr>
              <a:t>不只来自粉丝量</a:t>
            </a:r>
          </a:p>
        </p:txBody>
      </p:sp>
      <p:sp>
        <p:nvSpPr>
          <p:cNvPr id="4" name="zh-community-sub">
            <a:extLst xmlns:a="http://schemas.openxmlformats.org/drawingml/2006/main">
              <a:ext uri="{FF2B5EF4-FFF2-40B4-BE49-F238E27FC236}">
                <a16:creationId xmlns:a16="http://schemas.microsoft.com/office/drawing/2014/main" id="{AE2992D4-998B-482B-A7D1-CD3CF6E5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943100"/>
            <a:ext cx="990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B6B6B"/>
                </a:solidFill>
              </a:defRPr>
            </a:pPr>
            <a:r>
              <a:rPr sz="1500" b="0">
                <a:solidFill>
                  <a:srgbClr val="6B6B6B"/>
                </a:solidFill>
              </a:rPr>
              <a:t>他已经通过 Summit with Strangers 召集陌生人一起徒步，证明自己兼具户外内容、活动组织和群体氛围营造能力——这比单纯曝光更接近 Group Leader 的核心要求。</a:t>
            </a:r>
          </a:p>
        </p:txBody>
      </p:sp>
      <p:sp>
        <p:nvSpPr>
          <p:cNvPr id="5" name="zh-community-arrow-1">
            <a:extLst xmlns:a="http://schemas.openxmlformats.org/drawingml/2006/main">
              <a:ext uri="{FF2B5EF4-FFF2-40B4-BE49-F238E27FC236}">
                <a16:creationId xmlns:a16="http://schemas.microsoft.com/office/drawing/2014/main" id="{2999A3F4-8831-4BDB-B99E-83E94569E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6650" y="3943350"/>
            <a:ext cx="6477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3600" b="0">
                <a:solidFill>
                  <a:srgbClr val="FF3F57"/>
                </a:solidFill>
              </a:defRPr>
            </a:pPr>
            <a:r>
              <a:rPr sz="3600" b="0">
                <a:solidFill>
                  <a:srgbClr val="FF3F57"/>
                </a:solidFill>
              </a:rPr>
              <a:t>→</a:t>
            </a:r>
          </a:p>
        </p:txBody>
      </p:sp>
      <p:sp>
        <p:nvSpPr>
          <p:cNvPr id="6" name="zh-community-arrow-2">
            <a:extLst xmlns:a="http://schemas.openxmlformats.org/drawingml/2006/main">
              <a:ext uri="{FF2B5EF4-FFF2-40B4-BE49-F238E27FC236}">
                <a16:creationId xmlns:a16="http://schemas.microsoft.com/office/drawing/2014/main" id="{3B859162-403F-4DE2-9867-436F1EEA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943350"/>
            <a:ext cx="6477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3600" b="0">
                <a:solidFill>
                  <a:srgbClr val="FF3F57"/>
                </a:solidFill>
              </a:defRPr>
            </a:pPr>
            <a:r>
              <a:rPr sz="3600" b="0">
                <a:solidFill>
                  <a:srgbClr val="FF3F57"/>
                </a:solidFill>
              </a:rPr>
              <a:t>→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fdf6dcfdf3414e"/>
          <a:srcRect xmlns:a="http://schemas.openxmlformats.org/drawingml/2006/main" l="0" t="30571" r="0" b="305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914650"/>
            <a:ext cx="3143250" cy="2647950"/>
          </a:xfrm>
          <a:prstGeom xmlns:a="http://schemas.openxmlformats.org/drawingml/2006/main" prst="roundRect">
            <a:avLst>
              <a:gd name="adj" fmla="val 4317"/>
            </a:avLst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3b379d58514acd"/>
          <a:srcRect xmlns:a="http://schemas.openxmlformats.org/drawingml/2006/main" l="0" t="32190" r="0" b="3219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24350" y="2914650"/>
            <a:ext cx="3429000" cy="2647950"/>
          </a:xfrm>
          <a:prstGeom xmlns:a="http://schemas.openxmlformats.org/drawingml/2006/main" prst="roundRect">
            <a:avLst>
              <a:gd name="adj" fmla="val 4317"/>
            </a:avLst>
          </a:prstGeom>
        </p:spPr>
      </p:pic>
      <p:sp>
        <p:nvSpPr>
          <p:cNvPr id="9" name="zh-community-store-title-bg">
            <a:extLst xmlns:a="http://schemas.openxmlformats.org/drawingml/2006/main">
              <a:ext uri="{FF2B5EF4-FFF2-40B4-BE49-F238E27FC236}">
                <a16:creationId xmlns:a16="http://schemas.microsoft.com/office/drawing/2014/main" id="{090E2A54-1C46-43EA-8671-56623A636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914650"/>
            <a:ext cx="342900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6"/>
          </a:solidFill>
          <a:ln xmlns:a="http://schemas.openxmlformats.org/drawingml/2006/main" w="0">
            <a:solidFill>
              <a:srgbClr val="161616"/>
            </a:solidFill>
            <a:prstDash val="solid"/>
          </a:ln>
        </p:spPr>
      </p:sp>
      <p:sp>
        <p:nvSpPr>
          <p:cNvPr id="10" name="zh-community-store-title">
            <a:extLst xmlns:a="http://schemas.openxmlformats.org/drawingml/2006/main">
              <a:ext uri="{FF2B5EF4-FFF2-40B4-BE49-F238E27FC236}">
                <a16:creationId xmlns:a16="http://schemas.microsoft.com/office/drawing/2014/main" id="{C90F0DA7-9ADD-4E15-BE16-52C7275BA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057525"/>
            <a:ext cx="3009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SUMMITS WITH STRANGERS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693b4f03ae4f71"/>
          <a:srcRect xmlns:a="http://schemas.openxmlformats.org/drawingml/2006/main" l="0" t="31362" r="0" b="3136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20100" y="2914650"/>
            <a:ext cx="3276600" cy="2647950"/>
          </a:xfrm>
          <a:prstGeom xmlns:a="http://schemas.openxmlformats.org/drawingml/2006/main" prst="roundRect">
            <a:avLst>
              <a:gd name="adj" fmla="val 4317"/>
            </a:avLst>
          </a:prstGeom>
        </p:spPr>
      </p:pic>
      <p:sp>
        <p:nvSpPr>
          <p:cNvPr id="12" name="zh-community-cap-1">
            <a:extLst xmlns:a="http://schemas.openxmlformats.org/drawingml/2006/main">
              <a:ext uri="{FF2B5EF4-FFF2-40B4-BE49-F238E27FC236}">
                <a16:creationId xmlns:a16="http://schemas.microsoft.com/office/drawing/2014/main" id="{6B7D4D49-222D-4490-9EE6-CEF5FAB9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7340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户外内容可信度</a:t>
            </a:r>
          </a:p>
        </p:txBody>
      </p:sp>
      <p:sp>
        <p:nvSpPr>
          <p:cNvPr id="13" name="zh-community-cap-2">
            <a:extLst xmlns:a="http://schemas.openxmlformats.org/drawingml/2006/main">
              <a:ext uri="{FF2B5EF4-FFF2-40B4-BE49-F238E27FC236}">
                <a16:creationId xmlns:a16="http://schemas.microsoft.com/office/drawing/2014/main" id="{B921D3B4-863C-4E2E-A854-04D48A63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57340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陌生人召集能力</a:t>
            </a:r>
          </a:p>
        </p:txBody>
      </p:sp>
      <p:sp>
        <p:nvSpPr>
          <p:cNvPr id="14" name="zh-community-cap-3">
            <a:extLst xmlns:a="http://schemas.openxmlformats.org/drawingml/2006/main">
              <a:ext uri="{FF2B5EF4-FFF2-40B4-BE49-F238E27FC236}">
                <a16:creationId xmlns:a16="http://schemas.microsoft.com/office/drawing/2014/main" id="{72A0084D-4DAF-48D3-949F-89B9206D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734050"/>
            <a:ext cx="3276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Group Leader 潜力</a:t>
            </a:r>
          </a:p>
        </p:txBody>
      </p:sp>
      <p:sp>
        <p:nvSpPr>
          <p:cNvPr id="15" name="zh-community-conclusion-bg">
            <a:extLst xmlns:a="http://schemas.openxmlformats.org/drawingml/2006/main">
              <a:ext uri="{FF2B5EF4-FFF2-40B4-BE49-F238E27FC236}">
                <a16:creationId xmlns:a16="http://schemas.microsoft.com/office/drawing/2014/main" id="{C044297B-8F8A-4D19-9BCB-7A4F7E60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172200"/>
            <a:ext cx="11182350" cy="41910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16" name="zh-community-conclusion">
            <a:extLst xmlns:a="http://schemas.openxmlformats.org/drawingml/2006/main">
              <a:ext uri="{FF2B5EF4-FFF2-40B4-BE49-F238E27FC236}">
                <a16:creationId xmlns:a16="http://schemas.microsoft.com/office/drawing/2014/main" id="{AA6A12CB-4A1F-4098-B251-5748A2176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6267450"/>
            <a:ext cx="10648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粉丝量负责被看见，社群能力才真正构成一次旅行。</a:t>
            </a:r>
          </a:p>
        </p:txBody>
      </p:sp>
    </p:spTree>
    <p:extLst>
      <p:ext uri="{BB962C8B-B14F-4D97-AF65-F5344CB8AC3E}">
        <p14:creationId xmlns:p14="http://schemas.microsoft.com/office/powerpoint/2010/main" val="2332663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h-header-26">
            <a:extLst xmlns:a="http://schemas.openxmlformats.org/drawingml/2006/main">
              <a:ext uri="{FF2B5EF4-FFF2-40B4-BE49-F238E27FC236}">
                <a16:creationId xmlns:a16="http://schemas.microsoft.com/office/drawing/2014/main" id="{3B00A8F3-D641-40F6-A4C2-3BD47B09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社群活动 / 承诺</a:t>
            </a:r>
          </a:p>
        </p:txBody>
      </p:sp>
      <p:sp>
        <p:nvSpPr>
          <p:cNvPr id="2" name="zh-page-26">
            <a:extLst xmlns:a="http://schemas.openxmlformats.org/drawingml/2006/main">
              <a:ext uri="{FF2B5EF4-FFF2-40B4-BE49-F238E27FC236}">
                <a16:creationId xmlns:a16="http://schemas.microsoft.com/office/drawing/2014/main" id="{08838808-9680-49D6-8103-02F3B0B69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11</a:t>
            </a:r>
          </a:p>
        </p:txBody>
      </p:sp>
      <p:sp>
        <p:nvSpPr>
          <p:cNvPr id="3" name="zh-event-setup-image-field">
            <a:extLst xmlns:a="http://schemas.openxmlformats.org/drawingml/2006/main">
              <a:ext uri="{FF2B5EF4-FFF2-40B4-BE49-F238E27FC236}">
                <a16:creationId xmlns:a16="http://schemas.microsoft.com/office/drawing/2014/main" id="{AA4C6647-3EFA-4DCD-9C9B-8DD964BBD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0"/>
            <a:ext cx="6362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6"/>
          </a:solidFill>
          <a:ln xmlns:a="http://schemas.openxmlformats.org/drawingml/2006/main" w="0">
            <a:solidFill>
              <a:srgbClr val="161616"/>
            </a:solidFill>
            <a:prstDash val="solid"/>
          </a:ln>
        </p:spPr>
      </p:sp>
      <p:sp>
        <p:nvSpPr>
          <p:cNvPr id="4" name="zh-event-setup-accent">
            <a:extLst xmlns:a="http://schemas.openxmlformats.org/drawingml/2006/main">
              <a:ext uri="{FF2B5EF4-FFF2-40B4-BE49-F238E27FC236}">
                <a16:creationId xmlns:a16="http://schemas.microsoft.com/office/drawing/2014/main" id="{D9DEA5AA-884B-4FA2-8647-2DEC45960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76300"/>
            <a:ext cx="1714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5" name="zh-event-setup-title">
            <a:extLst xmlns:a="http://schemas.openxmlformats.org/drawingml/2006/main">
              <a:ext uri="{FF2B5EF4-FFF2-40B4-BE49-F238E27FC236}">
                <a16:creationId xmlns:a16="http://schemas.microsoft.com/office/drawing/2014/main" id="{CCAC2AD0-072D-40E3-A260-13922B77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19150"/>
            <a:ext cx="4457700" cy="2038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4050" b="1">
                <a:solidFill>
                  <a:srgbClr val="161616"/>
                </a:solidFill>
              </a:defRPr>
            </a:pPr>
            <a:r>
              <a:rPr sz="4050" b="1">
                <a:solidFill>
                  <a:srgbClr val="161616"/>
                </a:solidFill>
              </a:rPr>
              <a:t>一场活动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161616"/>
                </a:solidFill>
              </a:defRPr>
            </a:pPr>
            <a:r>
              <a:rPr sz="4050" b="1">
                <a:solidFill>
                  <a:srgbClr val="161616"/>
                </a:solidFill>
              </a:rPr>
              <a:t>始于一个</a:t>
            </a:r>
          </a:p>
          <a:p xmlns:a="http://schemas.openxmlformats.org/drawingml/2006/main">
            <a:pPr algn="l">
              <a:buNone/>
              <a:defRPr sz="4050" b="1">
                <a:solidFill>
                  <a:srgbClr val="161616"/>
                </a:solidFill>
              </a:defRPr>
            </a:pPr>
            <a:r>
              <a:rPr sz="4050" b="1">
                <a:solidFill>
                  <a:srgbClr val="161616"/>
                </a:solidFill>
              </a:rPr>
              <a:t>简单承诺</a:t>
            </a:r>
          </a:p>
        </p:txBody>
      </p:sp>
      <p:sp>
        <p:nvSpPr>
          <p:cNvPr id="6" name="zh-event-setup-quote">
            <a:extLst xmlns:a="http://schemas.openxmlformats.org/drawingml/2006/main">
              <a:ext uri="{FF2B5EF4-FFF2-40B4-BE49-F238E27FC236}">
                <a16:creationId xmlns:a16="http://schemas.microsoft.com/office/drawing/2014/main" id="{33BA50C4-415B-4388-926A-FB125E3C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257550"/>
            <a:ext cx="4095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FF3F57"/>
                </a:solidFill>
              </a:defRPr>
            </a:pPr>
            <a:r>
              <a:rPr sz="2250" b="1">
                <a:solidFill>
                  <a:srgbClr val="FF3F57"/>
                </a:solidFill>
              </a:rPr>
              <a:t>“认识新朋友，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FF3F57"/>
                </a:solidFill>
              </a:defRPr>
            </a:pPr>
            <a:r>
              <a:rPr sz="2250" b="1">
                <a:solidFill>
                  <a:srgbClr val="FF3F57"/>
                </a:solidFill>
              </a:rPr>
              <a:t>比想象中更容易。”</a:t>
            </a:r>
          </a:p>
        </p:txBody>
      </p:sp>
      <p:sp>
        <p:nvSpPr>
          <p:cNvPr id="7" name="zh-event-setup-body">
            <a:extLst xmlns:a="http://schemas.openxmlformats.org/drawingml/2006/main">
              <a:ext uri="{FF2B5EF4-FFF2-40B4-BE49-F238E27FC236}">
                <a16:creationId xmlns:a16="http://schemas.microsoft.com/office/drawing/2014/main" id="{A3B9883C-3CCA-4473-8B31-BCB8A37AF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14850"/>
            <a:ext cx="4095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6B"/>
                </a:solidFill>
              </a:defRPr>
            </a:pPr>
            <a:r>
              <a:rPr sz="1650" b="0">
                <a:solidFill>
                  <a:srgbClr val="6B6B6B"/>
                </a:solidFill>
              </a:rPr>
              <a:t>一张小桌、一处预留场地和一个应用内群聊，把抽象的社群概念变成了一个清晰的到场理由。</a:t>
            </a:r>
          </a:p>
        </p:txBody>
      </p:sp>
      <p:sp>
        <p:nvSpPr>
          <p:cNvPr id="8" name="zh-event-setup-count">
            <a:extLst xmlns:a="http://schemas.openxmlformats.org/drawingml/2006/main">
              <a:ext uri="{FF2B5EF4-FFF2-40B4-BE49-F238E27FC236}">
                <a16:creationId xmlns:a16="http://schemas.microsoft.com/office/drawing/2014/main" id="{CA5A14C0-AB61-4161-9C63-CC9DE0914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62650"/>
            <a:ext cx="3905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61616"/>
                </a:solidFill>
              </a:defRPr>
            </a:pPr>
            <a:r>
              <a:rPr sz="1425" b="1">
                <a:solidFill>
                  <a:srgbClr val="161616"/>
                </a:solidFill>
              </a:rPr>
              <a:t>4+ 场社群活动之一</a:t>
            </a:r>
          </a:p>
        </p:txBody>
      </p:sp>
      <p:sp>
        <p:nvSpPr>
          <p:cNvPr id="9" name="zh-event-setup-turn">
            <a:extLst xmlns:a="http://schemas.openxmlformats.org/drawingml/2006/main">
              <a:ext uri="{FF2B5EF4-FFF2-40B4-BE49-F238E27FC236}">
                <a16:creationId xmlns:a16="http://schemas.microsoft.com/office/drawing/2014/main" id="{6E4B6D16-3D26-4794-B88B-30003F71D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6248400"/>
            <a:ext cx="2781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翻页看现场  →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29587221844cbb"/>
          <a:srcRect xmlns:a="http://schemas.openxmlformats.org/drawingml/2006/main" l="0" t="11388" r="0" b="113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4250" y="361950"/>
            <a:ext cx="3390900" cy="5676900"/>
          </a:xfrm>
          <a:prstGeom xmlns:a="http://schemas.openxmlformats.org/drawingml/2006/main" prst="roundRect">
            <a:avLst>
              <a:gd name="adj" fmla="val 3371"/>
            </a:avLst>
          </a:prstGeom>
        </p:spPr>
      </p:pic>
      <p:sp>
        <p:nvSpPr>
          <p:cNvPr id="11" name="zh-event-listing-proof-mask">
            <a:extLst xmlns:a="http://schemas.openxmlformats.org/drawingml/2006/main">
              <a:ext uri="{FF2B5EF4-FFF2-40B4-BE49-F238E27FC236}">
                <a16:creationId xmlns:a16="http://schemas.microsoft.com/office/drawing/2014/main" id="{CDADA897-1538-43D5-8EBD-F6ECA7F2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076700"/>
            <a:ext cx="3390900" cy="1962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1616"/>
          </a:solidFill>
          <a:ln xmlns:a="http://schemas.openxmlformats.org/drawingml/2006/main" w="0">
            <a:solidFill>
              <a:srgbClr val="161616"/>
            </a:solidFill>
            <a:prstDash val="solid"/>
          </a:ln>
        </p:spPr>
      </p:sp>
      <p:sp>
        <p:nvSpPr>
          <p:cNvPr id="12" name="zh-event-listing-proof-rule">
            <a:extLst xmlns:a="http://schemas.openxmlformats.org/drawingml/2006/main">
              <a:ext uri="{FF2B5EF4-FFF2-40B4-BE49-F238E27FC236}">
                <a16:creationId xmlns:a16="http://schemas.microsoft.com/office/drawing/2014/main" id="{965F7518-29B2-4697-B76E-2555D6DA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4076700"/>
            <a:ext cx="33909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13" name="zh-event-listing-proof-label">
            <a:extLst xmlns:a="http://schemas.openxmlformats.org/drawingml/2006/main">
              <a:ext uri="{FF2B5EF4-FFF2-40B4-BE49-F238E27FC236}">
                <a16:creationId xmlns:a16="http://schemas.microsoft.com/office/drawing/2014/main" id="{573E37BC-A93D-4AD7-9A74-A8E136EC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45148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活动邀请</a:t>
            </a:r>
          </a:p>
        </p:txBody>
      </p:sp>
      <p:sp>
        <p:nvSpPr>
          <p:cNvPr id="14" name="zh-event-listing-proof-caption">
            <a:extLst xmlns:a="http://schemas.openxmlformats.org/drawingml/2006/main">
              <a:ext uri="{FF2B5EF4-FFF2-40B4-BE49-F238E27FC236}">
                <a16:creationId xmlns:a16="http://schemas.microsoft.com/office/drawing/2014/main" id="{A1128145-62B0-4611-B0C2-F8C8D51A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4857750"/>
            <a:ext cx="25146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275" b="0">
                <a:solidFill>
                  <a:srgbClr val="6B6B6B"/>
                </a:solidFill>
              </a:defRPr>
            </a:pPr>
            <a:r>
              <a:rPr sz="1275" b="0">
                <a:solidFill>
                  <a:srgbClr val="6B6B6B"/>
                </a:solidFill>
              </a:rPr>
              <a:t>一个明确的社交承诺，</a:t>
            </a:r>
          </a:p>
          <a:p xmlns:a="http://schemas.openxmlformats.org/drawingml/2006/main">
            <a:pPr algn="ctr">
              <a:buNone/>
              <a:defRPr sz="1275" b="0">
                <a:solidFill>
                  <a:srgbClr val="6B6B6B"/>
                </a:solidFill>
              </a:defRPr>
            </a:pPr>
            <a:r>
              <a:rPr sz="1275" b="0">
                <a:solidFill>
                  <a:srgbClr val="6B6B6B"/>
                </a:solidFill>
              </a:rPr>
              <a:t>等待变成真实的一桌人。</a:t>
            </a:r>
          </a:p>
        </p:txBody>
      </p:sp>
    </p:spTree>
    <p:extLst>
      <p:ext uri="{BB962C8B-B14F-4D97-AF65-F5344CB8AC3E}">
        <p14:creationId xmlns:p14="http://schemas.microsoft.com/office/powerpoint/2010/main" val="139172570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zh-header-27">
            <a:extLst xmlns:a="http://schemas.openxmlformats.org/drawingml/2006/main">
              <a:ext uri="{FF2B5EF4-FFF2-40B4-BE49-F238E27FC236}">
                <a16:creationId xmlns:a16="http://schemas.microsoft.com/office/drawing/2014/main" id="{7AD105EB-3356-4BF7-AAC5-E453AADDB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社群活动 / 现场</a:t>
            </a:r>
          </a:p>
        </p:txBody>
      </p:sp>
      <p:sp>
        <p:nvSpPr>
          <p:cNvPr id="2" name="zh-page-27">
            <a:extLst xmlns:a="http://schemas.openxmlformats.org/drawingml/2006/main">
              <a:ext uri="{FF2B5EF4-FFF2-40B4-BE49-F238E27FC236}">
                <a16:creationId xmlns:a16="http://schemas.microsoft.com/office/drawing/2014/main" id="{662FF174-1FE2-477C-BA2A-0BE08607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12</a:t>
            </a:r>
          </a:p>
        </p:txBody>
      </p:sp>
      <p:sp>
        <p:nvSpPr>
          <p:cNvPr id="3" name="zh-event-reveal-accent">
            <a:extLst xmlns:a="http://schemas.openxmlformats.org/drawingml/2006/main">
              <a:ext uri="{FF2B5EF4-FFF2-40B4-BE49-F238E27FC236}">
                <a16:creationId xmlns:a16="http://schemas.microsoft.com/office/drawing/2014/main" id="{B58C54CD-A8A4-4015-BB23-E235A74DC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876300"/>
            <a:ext cx="171450" cy="1009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4" name="zh-event-reveal-title">
            <a:extLst xmlns:a="http://schemas.openxmlformats.org/drawingml/2006/main">
              <a:ext uri="{FF2B5EF4-FFF2-40B4-BE49-F238E27FC236}">
                <a16:creationId xmlns:a16="http://schemas.microsoft.com/office/drawing/2014/main" id="{F9C1B603-783B-4409-A07D-179A9759A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819150"/>
            <a:ext cx="4362450" cy="2324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161616"/>
                </a:solidFill>
              </a:defRPr>
            </a:pPr>
            <a:r>
              <a:rPr sz="3900" b="1">
                <a:solidFill>
                  <a:srgbClr val="161616"/>
                </a:solidFill>
              </a:rPr>
              <a:t>这句承诺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161616"/>
                </a:solidFill>
              </a:defRPr>
            </a:pPr>
            <a:r>
              <a:rPr sz="3900" b="1">
                <a:solidFill>
                  <a:srgbClr val="161616"/>
                </a:solidFill>
              </a:rPr>
              <a:t>最终变成了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161616"/>
                </a:solidFill>
              </a:defRPr>
            </a:pPr>
            <a:r>
              <a:rPr sz="3900" b="1">
                <a:solidFill>
                  <a:srgbClr val="161616"/>
                </a:solidFill>
              </a:rPr>
              <a:t>一桌新朋友</a:t>
            </a:r>
          </a:p>
        </p:txBody>
      </p:sp>
      <p:sp>
        <p:nvSpPr>
          <p:cNvPr id="5" name="zh-event-reveal-body">
            <a:extLst xmlns:a="http://schemas.openxmlformats.org/drawingml/2006/main">
              <a:ext uri="{FF2B5EF4-FFF2-40B4-BE49-F238E27FC236}">
                <a16:creationId xmlns:a16="http://schemas.microsoft.com/office/drawing/2014/main" id="{9F7BE7B0-AFE0-42D1-AADC-E0A573AA7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05250"/>
            <a:ext cx="4095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6B6B6B"/>
                </a:solidFill>
              </a:defRPr>
            </a:pPr>
            <a:r>
              <a:rPr sz="1650" b="0">
                <a:solidFill>
                  <a:srgbClr val="6B6B6B"/>
                </a:solidFill>
              </a:rPr>
              <a:t>活动页面先降低陌生人社交的心理门槛；真实的一桌人，则让品牌承诺在现实中发生。</a:t>
            </a:r>
          </a:p>
        </p:txBody>
      </p:sp>
      <p:sp>
        <p:nvSpPr>
          <p:cNvPr id="6" name="zh-event-reveal-label">
            <a:extLst xmlns:a="http://schemas.openxmlformats.org/drawingml/2006/main">
              <a:ext uri="{FF2B5EF4-FFF2-40B4-BE49-F238E27FC236}">
                <a16:creationId xmlns:a16="http://schemas.microsoft.com/office/drawing/2014/main" id="{503FC2D1-020C-47F2-96FC-7DDCFC242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626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F3F57"/>
                </a:solidFill>
              </a:defRPr>
            </a:pPr>
            <a:r>
              <a:rPr sz="1425" b="1">
                <a:solidFill>
                  <a:srgbClr val="FF3F57"/>
                </a:solidFill>
              </a:rPr>
              <a:t>活动页面  →  真实体验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2b280617da4efb"/>
          <a:srcRect xmlns:a="http://schemas.openxmlformats.org/drawingml/2006/main" l="4634" t="0" r="463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29300" y="0"/>
            <a:ext cx="63627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31365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6161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zh-ugc-copy-field">
            <a:extLst xmlns:a="http://schemas.openxmlformats.org/drawingml/2006/main">
              <a:ext uri="{FF2B5EF4-FFF2-40B4-BE49-F238E27FC236}">
                <a16:creationId xmlns:a16="http://schemas.microsoft.com/office/drawing/2014/main" id="{A4F178CD-F983-4910-B4DE-C039862D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2" name="zh-ugc-kicker">
            <a:extLst xmlns:a="http://schemas.openxmlformats.org/drawingml/2006/main">
              <a:ext uri="{FF2B5EF4-FFF2-40B4-BE49-F238E27FC236}">
                <a16:creationId xmlns:a16="http://schemas.microsoft.com/office/drawing/2014/main" id="{2228EE3C-A7DF-46DD-9431-40581584C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720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UGC 素材库</a:t>
            </a:r>
          </a:p>
        </p:txBody>
      </p:sp>
      <p:sp>
        <p:nvSpPr>
          <p:cNvPr id="3" name="zh-ugc-title">
            <a:extLst xmlns:a="http://schemas.openxmlformats.org/drawingml/2006/main">
              <a:ext uri="{FF2B5EF4-FFF2-40B4-BE49-F238E27FC236}">
                <a16:creationId xmlns:a16="http://schemas.microsoft.com/office/drawing/2014/main" id="{CD9C5690-BEE8-427F-B043-54C895781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314450"/>
            <a:ext cx="3048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每次旅行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都留下品牌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可以复用的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真实证据</a:t>
            </a:r>
          </a:p>
        </p:txBody>
      </p:sp>
      <p:sp>
        <p:nvSpPr>
          <p:cNvPr id="4" name="zh-ugc-body">
            <a:extLst xmlns:a="http://schemas.openxmlformats.org/drawingml/2006/main">
              <a:ext uri="{FF2B5EF4-FFF2-40B4-BE49-F238E27FC236}">
                <a16:creationId xmlns:a16="http://schemas.microsoft.com/office/drawing/2014/main" id="{8B901845-7B3E-40BE-884E-D5E3AFAF1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819650"/>
            <a:ext cx="30099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FFFFFF"/>
                </a:solidFill>
              </a:defRPr>
            </a:pPr>
            <a:r>
              <a:rPr sz="1650" b="0">
                <a:solidFill>
                  <a:srgbClr val="FFFFFF"/>
                </a:solidFill>
              </a:rPr>
              <a:t>把图片和视频整理、标记成可持续复用的品牌素材库，为后续自然内容与付费传播服务。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63bc8b90d8492c"/>
          <a:srcRect xmlns:a="http://schemas.openxmlformats.org/drawingml/2006/main" l="0" t="10008" r="0" b="100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00500" y="0"/>
            <a:ext cx="4095750" cy="2381250"/>
          </a:xfrm>
          <a:prstGeom xmlns:a="http://schemas.openxmlformats.org/drawingml/2006/main" prst="rect">
            <a:avLst/>
          </a:prstGeom>
        </p:spPr>
      </p:pic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8f9b9056e24198"/>
          <a:srcRect xmlns:a="http://schemas.openxmlformats.org/drawingml/2006/main" l="0" t="20505" r="0" b="2050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96250" y="0"/>
            <a:ext cx="4095750" cy="2381250"/>
          </a:xfrm>
          <a:prstGeom xmlns:a="http://schemas.openxmlformats.org/drawingml/2006/main" prst="rect">
            <a:avLst/>
          </a:prstGeom>
        </p:spPr>
      </p:pic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013b7887744de5"/>
          <a:srcRect xmlns:a="http://schemas.openxmlformats.org/drawingml/2006/main" l="1226" t="0" r="12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00500" y="2381250"/>
            <a:ext cx="2724150" cy="2238375"/>
          </a:xfrm>
          <a:prstGeom xmlns:a="http://schemas.openxmlformats.org/drawingml/2006/main" prst="rect">
            <a:avLst/>
          </a:prstGeom>
        </p:spPr>
      </p:pic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30523db09e4432"/>
          <a:srcRect xmlns:a="http://schemas.openxmlformats.org/drawingml/2006/main" l="0" t="2042" r="0" b="204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24650" y="2381250"/>
            <a:ext cx="2724150" cy="2238375"/>
          </a:xfrm>
          <a:prstGeom xmlns:a="http://schemas.openxmlformats.org/drawingml/2006/main" prst="rect">
            <a:avLst/>
          </a:prstGeom>
        </p:spPr>
      </p:pic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d64713e5d147f3"/>
          <a:srcRect xmlns:a="http://schemas.openxmlformats.org/drawingml/2006/main" l="0" t="19126" r="0" b="191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48800" y="2381250"/>
            <a:ext cx="2743200" cy="2238375"/>
          </a:xfrm>
          <a:prstGeom xmlns:a="http://schemas.openxmlformats.org/drawingml/2006/main" prst="rect">
            <a:avLst/>
          </a:prstGeom>
        </p:spPr>
      </p:pic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e32eb01e8e40d6"/>
          <a:srcRect xmlns:a="http://schemas.openxmlformats.org/drawingml/2006/main" l="0" t="27888" r="0" b="278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00500" y="4619625"/>
            <a:ext cx="4095750" cy="2238375"/>
          </a:xfrm>
          <a:prstGeom xmlns:a="http://schemas.openxmlformats.org/drawingml/2006/main" prst="rect">
            <a:avLst/>
          </a:prstGeom>
        </p:spPr>
      </p:pic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d94a84de6e47de"/>
          <a:srcRect xmlns:a="http://schemas.openxmlformats.org/drawingml/2006/main" l="0" t="37396" r="0" b="3739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96250" y="4619625"/>
            <a:ext cx="4095750" cy="22383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5318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zh-header-29">
            <a:extLst xmlns:a="http://schemas.openxmlformats.org/drawingml/2006/main">
              <a:ext uri="{FF2B5EF4-FFF2-40B4-BE49-F238E27FC236}">
                <a16:creationId xmlns:a16="http://schemas.microsoft.com/office/drawing/2014/main" id="{AE28322C-D4FE-4960-B03E-3877586E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66700"/>
            <a:ext cx="533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61616"/>
                </a:solidFill>
              </a:defRPr>
            </a:pPr>
            <a:r>
              <a:rPr sz="1200" b="1">
                <a:solidFill>
                  <a:srgbClr val="161616"/>
                </a:solidFill>
              </a:rPr>
              <a:t>UGC 素材库 / 目的地系列</a:t>
            </a:r>
          </a:p>
        </p:txBody>
      </p:sp>
      <p:sp>
        <p:nvSpPr>
          <p:cNvPr id="2" name="zh-page-29">
            <a:extLst xmlns:a="http://schemas.openxmlformats.org/drawingml/2006/main">
              <a:ext uri="{FF2B5EF4-FFF2-40B4-BE49-F238E27FC236}">
                <a16:creationId xmlns:a16="http://schemas.microsoft.com/office/drawing/2014/main" id="{A45352E4-384C-4117-94B3-708DDE78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266700"/>
            <a:ext cx="361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161616"/>
                </a:solidFill>
              </a:defRPr>
            </a:pPr>
            <a:r>
              <a:rPr sz="1200" b="0">
                <a:solidFill>
                  <a:srgbClr val="161616"/>
                </a:solidFill>
              </a:rPr>
              <a:t>14</a:t>
            </a:r>
          </a:p>
        </p:txBody>
      </p:sp>
      <p:sp>
        <p:nvSpPr>
          <p:cNvPr id="3" name="zh-destination-title">
            <a:extLst xmlns:a="http://schemas.openxmlformats.org/drawingml/2006/main">
              <a:ext uri="{FF2B5EF4-FFF2-40B4-BE49-F238E27FC236}">
                <a16:creationId xmlns:a16="http://schemas.microsoft.com/office/drawing/2014/main" id="{53C83260-6EB1-4FCA-B62D-E3765BFB8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723900"/>
            <a:ext cx="106680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161616"/>
                </a:solidFill>
              </a:defRPr>
            </a:pPr>
            <a:r>
              <a:rPr sz="3600" b="1">
                <a:solidFill>
                  <a:srgbClr val="161616"/>
                </a:solidFill>
              </a:rPr>
              <a:t>一个视觉母题，</a:t>
            </a:r>
          </a:p>
          <a:p xmlns:a="http://schemas.openxmlformats.org/drawingml/2006/main">
            <a:pPr algn="l">
              <a:buNone/>
              <a:defRPr sz="3600" b="1">
                <a:solidFill>
                  <a:srgbClr val="161616"/>
                </a:solidFill>
              </a:defRPr>
            </a:pPr>
            <a:r>
              <a:rPr sz="3600" b="1">
                <a:solidFill>
                  <a:srgbClr val="161616"/>
                </a:solidFill>
              </a:rPr>
              <a:t>让分散的旅行记忆拥有同一品牌感</a:t>
            </a:r>
          </a:p>
        </p:txBody>
      </p:sp>
      <p:sp>
        <p:nvSpPr>
          <p:cNvPr id="4" name="zh-destination-sub">
            <a:extLst xmlns:a="http://schemas.openxmlformats.org/drawingml/2006/main">
              <a:ext uri="{FF2B5EF4-FFF2-40B4-BE49-F238E27FC236}">
                <a16:creationId xmlns:a16="http://schemas.microsoft.com/office/drawing/2014/main" id="{3A41832A-1EB5-4972-81EE-7F2F5F5FF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057400"/>
            <a:ext cx="10572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B6B6B"/>
                </a:solidFill>
              </a:defRPr>
            </a:pPr>
            <a:r>
              <a:rPr sz="1500" b="0">
                <a:solidFill>
                  <a:srgbClr val="6B6B6B"/>
                </a:solidFill>
              </a:rPr>
              <a:t>用一致的天气卡片串联不同目的地，在保留人物与场景真实性的同时，让系列内容一眼可识别。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fa8b954d054cf9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6" name="zh-destination-0">
            <a:extLst xmlns:a="http://schemas.openxmlformats.org/drawingml/2006/main">
              <a:ext uri="{FF2B5EF4-FFF2-40B4-BE49-F238E27FC236}">
                <a16:creationId xmlns:a16="http://schemas.microsoft.com/office/drawing/2014/main" id="{D6E17948-3711-4BBC-9C7C-7D1B709A0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960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库斯科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674d4b14834929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790825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8" name="zh-destination-1">
            <a:extLst xmlns:a="http://schemas.openxmlformats.org/drawingml/2006/main">
              <a:ext uri="{FF2B5EF4-FFF2-40B4-BE49-F238E27FC236}">
                <a16:creationId xmlns:a16="http://schemas.microsoft.com/office/drawing/2014/main" id="{3E855209-F180-42E6-AEAA-87B3E2FE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0825" y="60960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雷克雅未克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13aaed56154df4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67300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10" name="zh-destination-2">
            <a:extLst xmlns:a="http://schemas.openxmlformats.org/drawingml/2006/main">
              <a:ext uri="{FF2B5EF4-FFF2-40B4-BE49-F238E27FC236}">
                <a16:creationId xmlns:a16="http://schemas.microsoft.com/office/drawing/2014/main" id="{4885D15A-A8BD-4679-9AF1-4DB613984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60960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巴塔哥尼亚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46eb5eadd64f5e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43775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12" name="zh-destination-3">
            <a:extLst xmlns:a="http://schemas.openxmlformats.org/drawingml/2006/main">
              <a:ext uri="{FF2B5EF4-FFF2-40B4-BE49-F238E27FC236}">
                <a16:creationId xmlns:a16="http://schemas.microsoft.com/office/drawing/2014/main" id="{B691BD56-5C47-403C-A2ED-161E8375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60960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里约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fcd0b3f38b4df7"/>
          <a:srcRect xmlns:a="http://schemas.openxmlformats.org/drawingml/2006/main" l="0" t="16453" r="0" b="164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20250" y="2857500"/>
            <a:ext cx="2095500" cy="304800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sp>
        <p:nvSpPr>
          <p:cNvPr id="14" name="zh-destination-4">
            <a:extLst xmlns:a="http://schemas.openxmlformats.org/drawingml/2006/main">
              <a:ext uri="{FF2B5EF4-FFF2-40B4-BE49-F238E27FC236}">
                <a16:creationId xmlns:a16="http://schemas.microsoft.com/office/drawing/2014/main" id="{332AA082-071C-4294-8C18-EE36F3677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09600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61616"/>
                </a:solidFill>
              </a:defRPr>
            </a:pPr>
            <a:r>
              <a:rPr sz="1350" b="1">
                <a:solidFill>
                  <a:srgbClr val="161616"/>
                </a:solidFill>
              </a:rPr>
              <a:t>罗弗敦</a:t>
            </a:r>
          </a:p>
        </p:txBody>
      </p:sp>
    </p:spTree>
    <p:extLst>
      <p:ext uri="{BB962C8B-B14F-4D97-AF65-F5344CB8AC3E}">
        <p14:creationId xmlns:p14="http://schemas.microsoft.com/office/powerpoint/2010/main" val="12622311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d527c75bd44d7"/>
          <a:stretch xmlns:a="http://schemas.openxmlformats.org/drawingml/2006/main"/>
        </p:blipFill>
        <p:spPr>
          <a:xfrm xmlns:a="http://schemas.openxmlformats.org/drawingml/2006/main">
            <a:off x="514350" y="439698"/>
            <a:ext cx="2095500" cy="568404"/>
          </a:xfrm>
          <a:prstGeom xmlns:a="http://schemas.openxmlformats.org/drawingml/2006/main" prst="rect">
            <a:avLst/>
          </a:prstGeom>
        </p:spPr>
      </p:pic>
      <p:sp>
        <p:nvSpPr>
          <p:cNvPr id="2" name="zh-close-title">
            <a:extLst xmlns:a="http://schemas.openxmlformats.org/drawingml/2006/main">
              <a:ext uri="{FF2B5EF4-FFF2-40B4-BE49-F238E27FC236}">
                <a16:creationId xmlns:a16="http://schemas.microsoft.com/office/drawing/2014/main" id="{E15EDFC4-24DB-45C5-B4B4-6D8A17D9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333500"/>
            <a:ext cx="8572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161616"/>
                </a:solidFill>
              </a:defRPr>
            </a:pPr>
            <a:r>
              <a:rPr sz="3900" b="1">
                <a:solidFill>
                  <a:srgbClr val="161616"/>
                </a:solidFill>
              </a:rPr>
              <a:t>我的工作贯穿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161616"/>
                </a:solidFill>
              </a:defRPr>
            </a:pPr>
            <a:r>
              <a:rPr sz="3900" b="1">
                <a:solidFill>
                  <a:srgbClr val="161616"/>
                </a:solidFill>
              </a:rPr>
              <a:t>社交旅行增长背后的运营环节</a:t>
            </a:r>
          </a:p>
        </p:txBody>
      </p:sp>
      <p:sp>
        <p:nvSpPr>
          <p:cNvPr id="3" name="zh-close-sub">
            <a:extLst xmlns:a="http://schemas.openxmlformats.org/drawingml/2006/main">
              <a:ext uri="{FF2B5EF4-FFF2-40B4-BE49-F238E27FC236}">
                <a16:creationId xmlns:a16="http://schemas.microsoft.com/office/drawing/2014/main" id="{ACA74B8E-7A8A-485D-A5CA-CDB17816A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105150"/>
            <a:ext cx="723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6B6B6B"/>
                </a:solidFill>
              </a:defRPr>
            </a:pPr>
            <a:r>
              <a:rPr sz="1800" b="0">
                <a:solidFill>
                  <a:srgbClr val="6B6B6B"/>
                </a:solidFill>
              </a:rPr>
              <a:t>内容决定受众看到什么，创作者承载信息，社群让关系发生，而每次旅行又继续沉淀可用的品牌证据。</a:t>
            </a:r>
          </a:p>
        </p:txBody>
      </p:sp>
      <p:sp>
        <p:nvSpPr>
          <p:cNvPr id="4" name="zh-close-red-field">
            <a:extLst xmlns:a="http://schemas.openxmlformats.org/drawingml/2006/main">
              <a:ext uri="{FF2B5EF4-FFF2-40B4-BE49-F238E27FC236}">
                <a16:creationId xmlns:a16="http://schemas.microsoft.com/office/drawing/2014/main" id="{91D5A690-9730-453C-9739-47E898D07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0"/>
            <a:ext cx="3752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F57"/>
          </a:solidFill>
          <a:ln xmlns:a="http://schemas.openxmlformats.org/drawingml/2006/main" w="0">
            <a:solidFill>
              <a:srgbClr val="FF3F57"/>
            </a:solidFill>
            <a:prstDash val="solid"/>
          </a:ln>
        </p:spPr>
      </p:sp>
      <p:sp>
        <p:nvSpPr>
          <p:cNvPr id="5" name="zh-close-value-0">
            <a:extLst xmlns:a="http://schemas.openxmlformats.org/drawingml/2006/main">
              <a:ext uri="{FF2B5EF4-FFF2-40B4-BE49-F238E27FC236}">
                <a16:creationId xmlns:a16="http://schemas.microsoft.com/office/drawing/2014/main" id="{C1171BEC-F5F3-4A1B-84FA-F4F15900B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7810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200–300</a:t>
            </a:r>
          </a:p>
        </p:txBody>
      </p:sp>
      <p:sp>
        <p:nvSpPr>
          <p:cNvPr id="6" name="zh-close-label-0">
            <a:extLst xmlns:a="http://schemas.openxmlformats.org/drawingml/2006/main">
              <a:ext uri="{FF2B5EF4-FFF2-40B4-BE49-F238E27FC236}">
                <a16:creationId xmlns:a16="http://schemas.microsoft.com/office/drawing/2014/main" id="{197761B2-665B-4570-A4C9-500A8BD1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14097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累计寻找与联系的创作者</a:t>
            </a:r>
          </a:p>
        </p:txBody>
      </p:sp>
      <p:sp>
        <p:nvSpPr>
          <p:cNvPr id="7" name="zh-close-value-1">
            <a:extLst xmlns:a="http://schemas.openxmlformats.org/drawingml/2006/main">
              <a:ext uri="{FF2B5EF4-FFF2-40B4-BE49-F238E27FC236}">
                <a16:creationId xmlns:a16="http://schemas.microsoft.com/office/drawing/2014/main" id="{F8FDB59A-D6FF-484F-A072-969309F80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2098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60+</a:t>
            </a:r>
          </a:p>
        </p:txBody>
      </p:sp>
      <p:sp>
        <p:nvSpPr>
          <p:cNvPr id="8" name="zh-close-label-1">
            <a:extLst xmlns:a="http://schemas.openxmlformats.org/drawingml/2006/main">
              <a:ext uri="{FF2B5EF4-FFF2-40B4-BE49-F238E27FC236}">
                <a16:creationId xmlns:a16="http://schemas.microsoft.com/office/drawing/2014/main" id="{5B935B53-AAE1-4386-ABD9-EB0716B4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283845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次创作者合作</a:t>
            </a:r>
          </a:p>
        </p:txBody>
      </p:sp>
      <p:sp>
        <p:nvSpPr>
          <p:cNvPr id="9" name="zh-close-value-2">
            <a:extLst xmlns:a="http://schemas.openxmlformats.org/drawingml/2006/main">
              <a:ext uri="{FF2B5EF4-FFF2-40B4-BE49-F238E27FC236}">
                <a16:creationId xmlns:a16="http://schemas.microsoft.com/office/drawing/2014/main" id="{5D32C9C4-A288-4D4F-9216-413158970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63855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4+</a:t>
            </a:r>
          </a:p>
        </p:txBody>
      </p:sp>
      <p:sp>
        <p:nvSpPr>
          <p:cNvPr id="10" name="zh-close-label-2">
            <a:extLst xmlns:a="http://schemas.openxmlformats.org/drawingml/2006/main">
              <a:ext uri="{FF2B5EF4-FFF2-40B4-BE49-F238E27FC236}">
                <a16:creationId xmlns:a16="http://schemas.microsoft.com/office/drawing/2014/main" id="{A499454A-6F04-4344-A8D4-81B0AF6A7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26720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场社群活动</a:t>
            </a:r>
          </a:p>
        </p:txBody>
      </p:sp>
      <p:sp>
        <p:nvSpPr>
          <p:cNvPr id="11" name="zh-close-value-3">
            <a:extLst xmlns:a="http://schemas.openxmlformats.org/drawingml/2006/main">
              <a:ext uri="{FF2B5EF4-FFF2-40B4-BE49-F238E27FC236}">
                <a16:creationId xmlns:a16="http://schemas.microsoft.com/office/drawing/2014/main" id="{B822BBDE-4083-44CD-B9E1-0548961C6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50673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UGC</a:t>
            </a:r>
          </a:p>
        </p:txBody>
      </p:sp>
      <p:sp>
        <p:nvSpPr>
          <p:cNvPr id="12" name="zh-close-label-3">
            <a:extLst xmlns:a="http://schemas.openxmlformats.org/drawingml/2006/main">
              <a:ext uri="{FF2B5EF4-FFF2-40B4-BE49-F238E27FC236}">
                <a16:creationId xmlns:a16="http://schemas.microsoft.com/office/drawing/2014/main" id="{A3FBEC85-01CE-43DD-88AC-0613775B7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5695950"/>
            <a:ext cx="2762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素材库维护与整理</a:t>
            </a:r>
          </a:p>
        </p:txBody>
      </p:sp>
      <p:sp>
        <p:nvSpPr>
          <p:cNvPr id="13" name="zh-close-name">
            <a:extLst xmlns:a="http://schemas.openxmlformats.org/drawingml/2006/main">
              <a:ext uri="{FF2B5EF4-FFF2-40B4-BE49-F238E27FC236}">
                <a16:creationId xmlns:a16="http://schemas.microsoft.com/office/drawing/2014/main" id="{C065C7AD-A63C-42CB-8D6D-7B5358661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6388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161616"/>
                </a:solidFill>
              </a:defRPr>
            </a:pPr>
            <a:r>
              <a:rPr sz="2550" b="1">
                <a:solidFill>
                  <a:srgbClr val="161616"/>
                </a:solidFill>
              </a:rPr>
              <a:t>杜放</a:t>
            </a:r>
          </a:p>
        </p:txBody>
      </p:sp>
      <p:sp>
        <p:nvSpPr>
          <p:cNvPr id="14" name="zh-close-role">
            <a:extLst xmlns:a="http://schemas.openxmlformats.org/drawingml/2006/main">
              <a:ext uri="{FF2B5EF4-FFF2-40B4-BE49-F238E27FC236}">
                <a16:creationId xmlns:a16="http://schemas.microsoft.com/office/drawing/2014/main" id="{A8043DEB-1630-4597-AA3E-0F2A1704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096000"/>
            <a:ext cx="533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3F57"/>
                </a:solidFill>
              </a:defRPr>
            </a:pPr>
            <a:r>
              <a:rPr sz="1350" b="1">
                <a:solidFill>
                  <a:srgbClr val="FF3F57"/>
                </a:solidFill>
              </a:rPr>
              <a:t>海外市场营销  ·  米兰</a:t>
            </a:r>
          </a:p>
        </p:txBody>
      </p:sp>
    </p:spTree>
    <p:extLst>
      <p:ext uri="{BB962C8B-B14F-4D97-AF65-F5344CB8AC3E}">
        <p14:creationId xmlns:p14="http://schemas.microsoft.com/office/powerpoint/2010/main" val="18846860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2026-08-11T17:58:25.2330000Z</dcterms:created>
  <dcterms:modified xsi:type="dcterms:W3CDTF">2026-08-11T17:58:25.2330000Z</dcterms:modified>
</coreProperties>
</file>