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3713f0353f480f" /><Relationship Type="http://schemas.openxmlformats.org/officeDocument/2006/relationships/extended-properties" Target="/docProps/app.xml" Id="R31473f3abff34af6" /><Relationship Type="http://schemas.openxmlformats.org/officeDocument/2006/relationships/officeDocument" Target="/ppt/presentation.xml" Id="Re30d7d7824274a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1de139e7784698"/>
  </p:sldMasterIdLst>
  <p:notesMasterIdLst>
    <p:notesMasterId xmlns:r="http://schemas.openxmlformats.org/officeDocument/2006/relationships" r:id="Re8b90d62ed294880"/>
  </p:notesMasterIdLst>
  <p:sldIdLst>
    <p:sldId xmlns:r="http://schemas.openxmlformats.org/officeDocument/2006/relationships" id="256" r:id="R2c7434fbe8d5412a"/>
    <p:sldId xmlns:r="http://schemas.openxmlformats.org/officeDocument/2006/relationships" id="257" r:id="R21e01169aa574a0f"/>
    <p:sldId xmlns:r="http://schemas.openxmlformats.org/officeDocument/2006/relationships" id="258" r:id="R417ef091210c458b"/>
    <p:sldId xmlns:r="http://schemas.openxmlformats.org/officeDocument/2006/relationships" id="259" r:id="Rda52934a7fba4c4b"/>
    <p:sldId xmlns:r="http://schemas.openxmlformats.org/officeDocument/2006/relationships" id="260" r:id="R37e244d889294017"/>
    <p:sldId xmlns:r="http://schemas.openxmlformats.org/officeDocument/2006/relationships" id="261" r:id="R87c7bca0dd32471e"/>
    <p:sldId xmlns:r="http://schemas.openxmlformats.org/officeDocument/2006/relationships" id="262" r:id="R1231984bdf0741c3"/>
    <p:sldId xmlns:r="http://schemas.openxmlformats.org/officeDocument/2006/relationships" id="263" r:id="R23b28b188e9e4deb"/>
    <p:sldId xmlns:r="http://schemas.openxmlformats.org/officeDocument/2006/relationships" id="264" r:id="R5b7e1888dddc4d90"/>
    <p:sldId xmlns:r="http://schemas.openxmlformats.org/officeDocument/2006/relationships" id="265" r:id="R38239e5fac384f85"/>
    <p:sldId xmlns:r="http://schemas.openxmlformats.org/officeDocument/2006/relationships" id="266" r:id="R0e335b0f3b35476f"/>
    <p:sldId xmlns:r="http://schemas.openxmlformats.org/officeDocument/2006/relationships" id="267" r:id="Rf588a12470ef49c2"/>
    <p:sldId xmlns:r="http://schemas.openxmlformats.org/officeDocument/2006/relationships" id="268" r:id="Ra45a3597614f4961"/>
    <p:sldId xmlns:r="http://schemas.openxmlformats.org/officeDocument/2006/relationships" id="269" r:id="R2ed71890534e4c15"/>
    <p:sldId xmlns:r="http://schemas.openxmlformats.org/officeDocument/2006/relationships" id="270" r:id="R89a35aae4bc14e8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feb21ac82f43db" /><Relationship Type="http://schemas.openxmlformats.org/officeDocument/2006/relationships/slideMaster" Target="/ppt/slideMasters/slideMaster1.xml" Id="R031de139e7784698" /><Relationship Type="http://schemas.openxmlformats.org/officeDocument/2006/relationships/notesMaster" Target="/ppt/notesMasters/notesMaster1.xml" Id="Re8b90d62ed294880" /><Relationship Type="http://schemas.openxmlformats.org/officeDocument/2006/relationships/presProps" Target="/ppt/presProps.xml" Id="R66d1144265d14c8b" /><Relationship Type="http://schemas.openxmlformats.org/officeDocument/2006/relationships/tableStyles" Target="/ppt/tableStyles.xml" Id="Ref498ee61764468f" /><Relationship Type="http://schemas.openxmlformats.org/officeDocument/2006/relationships/slide" Target="/ppt/slides/slide1.xml" Id="R2c7434fbe8d5412a" /><Relationship Type="http://schemas.openxmlformats.org/officeDocument/2006/relationships/slide" Target="/ppt/slides/slide2.xml" Id="R21e01169aa574a0f" /><Relationship Type="http://schemas.openxmlformats.org/officeDocument/2006/relationships/slide" Target="/ppt/slides/slide3.xml" Id="R417ef091210c458b" /><Relationship Type="http://schemas.openxmlformats.org/officeDocument/2006/relationships/slide" Target="/ppt/slides/slide4.xml" Id="Rda52934a7fba4c4b" /><Relationship Type="http://schemas.openxmlformats.org/officeDocument/2006/relationships/slide" Target="/ppt/slides/slide5.xml" Id="R37e244d889294017" /><Relationship Type="http://schemas.openxmlformats.org/officeDocument/2006/relationships/slide" Target="/ppt/slides/slide6.xml" Id="R87c7bca0dd32471e" /><Relationship Type="http://schemas.openxmlformats.org/officeDocument/2006/relationships/slide" Target="/ppt/slides/slide7.xml" Id="R1231984bdf0741c3" /><Relationship Type="http://schemas.openxmlformats.org/officeDocument/2006/relationships/slide" Target="/ppt/slides/slide8.xml" Id="R23b28b188e9e4deb" /><Relationship Type="http://schemas.openxmlformats.org/officeDocument/2006/relationships/slide" Target="/ppt/slides/slide9.xml" Id="R5b7e1888dddc4d90" /><Relationship Type="http://schemas.openxmlformats.org/officeDocument/2006/relationships/slide" Target="/ppt/slides/slide10.xml" Id="R38239e5fac384f85" /><Relationship Type="http://schemas.openxmlformats.org/officeDocument/2006/relationships/slide" Target="/ppt/slides/slide11.xml" Id="R0e335b0f3b35476f" /><Relationship Type="http://schemas.openxmlformats.org/officeDocument/2006/relationships/slide" Target="/ppt/slides/slide12.xml" Id="Rf588a12470ef49c2" /><Relationship Type="http://schemas.openxmlformats.org/officeDocument/2006/relationships/slide" Target="/ppt/slides/slide13.xml" Id="Ra45a3597614f4961" /><Relationship Type="http://schemas.openxmlformats.org/officeDocument/2006/relationships/slide" Target="/ppt/slides/slide14.xml" Id="R2ed71890534e4c15" /><Relationship Type="http://schemas.openxmlformats.org/officeDocument/2006/relationships/slide" Target="/ppt/slides/slide15.xml" Id="R89a35aae4bc14e8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9d6a2d41054b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5c62f6fd9249ce" /><Relationship Type="http://schemas.openxmlformats.org/officeDocument/2006/relationships/notesMaster" Target="/ppt/notesMasters/notesMaster1.xml" Id="R211dafb6c9c44d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040df761b647d7" /><Relationship Type="http://schemas.openxmlformats.org/officeDocument/2006/relationships/notesMaster" Target="/ppt/notesMasters/notesMaster1.xml" Id="R438a1665552940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b2c02b831124142" /><Relationship Type="http://schemas.openxmlformats.org/officeDocument/2006/relationships/notesMaster" Target="/ppt/notesMasters/notesMaster1.xml" Id="Re203581e317148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f96ccc412f489b" /><Relationship Type="http://schemas.openxmlformats.org/officeDocument/2006/relationships/notesMaster" Target="/ppt/notesMasters/notesMaster1.xml" Id="Rcd4c35756bec4d1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4642b98fe14dc6" /><Relationship Type="http://schemas.openxmlformats.org/officeDocument/2006/relationships/notesMaster" Target="/ppt/notesMasters/notesMaster1.xml" Id="Refbea3f743c848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cba8963a5604569" /><Relationship Type="http://schemas.openxmlformats.org/officeDocument/2006/relationships/notesMaster" Target="/ppt/notesMasters/notesMaster1.xml" Id="R508b58f4d58147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05b6bdbb2c408a" /><Relationship Type="http://schemas.openxmlformats.org/officeDocument/2006/relationships/notesMaster" Target="/ppt/notesMasters/notesMaster1.xml" Id="R056138700f6c4e8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91f3081dd74472d" /><Relationship Type="http://schemas.openxmlformats.org/officeDocument/2006/relationships/notesMaster" Target="/ppt/notesMasters/notesMaster1.xml" Id="R8b2e804e534b438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12e6038ae5473d" /><Relationship Type="http://schemas.openxmlformats.org/officeDocument/2006/relationships/notesMaster" Target="/ppt/notesMasters/notesMaster1.xml" Id="Ra1c7035bb6c142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9626f84e9343c0" /><Relationship Type="http://schemas.openxmlformats.org/officeDocument/2006/relationships/notesMaster" Target="/ppt/notesMasters/notesMaster1.xml" Id="R8a7d08bdab52444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535a34e77fa4d7e" /><Relationship Type="http://schemas.openxmlformats.org/officeDocument/2006/relationships/notesMaster" Target="/ppt/notesMasters/notesMaster1.xml" Id="R5248a68c54c64d2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ad0e7024c5545ac" /><Relationship Type="http://schemas.openxmlformats.org/officeDocument/2006/relationships/notesMaster" Target="/ppt/notesMasters/notesMaster1.xml" Id="R56a721257e6e437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c480e5374ee4b78" /><Relationship Type="http://schemas.openxmlformats.org/officeDocument/2006/relationships/notesMaster" Target="/ppt/notesMasters/notesMaster1.xml" Id="R2b10ba0c657140b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c799b1c59cc4759" /><Relationship Type="http://schemas.openxmlformats.org/officeDocument/2006/relationships/notesMaster" Target="/ppt/notesMasters/notesMaster1.xml" Id="Rf54c6b3f6a49475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7cbe982debb4a9f" /><Relationship Type="http://schemas.openxmlformats.org/officeDocument/2006/relationships/notesMaster" Target="/ppt/notesMasters/notesMaster1.xml" Id="Rf679c9d9eaf24a8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31a38c1df0447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49152ac60d4768" /><Relationship Type="http://schemas.openxmlformats.org/officeDocument/2006/relationships/slideLayout" Target="/ppt/slideLayouts/slideLayout1.xml" Id="Re0f556f051c14e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f556f051c14e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88f1a68f164749" /><Relationship Type="http://schemas.openxmlformats.org/officeDocument/2006/relationships/image" Target="/ppt/media/image.jpeg" Id="Rd1c447585a28405a" /><Relationship Type="http://schemas.openxmlformats.org/officeDocument/2006/relationships/image" Target="/ppt/media/image.png" Id="R0b2d55933a504d1f" /><Relationship Type="http://schemas.openxmlformats.org/officeDocument/2006/relationships/notesSlide" Target="/ppt/notesSlides/notesSlide1.xml" Id="R74b258e0f9624b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af6eb150834e84" /><Relationship Type="http://schemas.openxmlformats.org/officeDocument/2006/relationships/notesSlide" Target="/ppt/notesSlides/notesSlide2.xml" Id="Rc83be45ef34c41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01dddbd2f4c5d" /><Relationship Type="http://schemas.openxmlformats.org/officeDocument/2006/relationships/image" Target="/ppt/media/image2.jpeg" Id="Rd5e62525f612409a" /><Relationship Type="http://schemas.openxmlformats.org/officeDocument/2006/relationships/image" Target="/ppt/media/image3.jpeg" Id="R98044a5c48e24fbb" /><Relationship Type="http://schemas.openxmlformats.org/officeDocument/2006/relationships/image" Target="/ppt/media/image4.jpeg" Id="R4055ab54fcde429c" /><Relationship Type="http://schemas.openxmlformats.org/officeDocument/2006/relationships/image" Target="/ppt/media/image5.jpeg" Id="R08dd264b5a3941a7" /><Relationship Type="http://schemas.openxmlformats.org/officeDocument/2006/relationships/notesSlide" Target="/ppt/notesSlides/notesSlide3.xml" Id="R2caba0a639974b8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48c27a32846e8" /><Relationship Type="http://schemas.openxmlformats.org/officeDocument/2006/relationships/image" Target="/ppt/media/image6.jpeg" Id="Raea80c7d49ec4eed" /><Relationship Type="http://schemas.openxmlformats.org/officeDocument/2006/relationships/image" Target="/ppt/media/image7.jpeg" Id="Rb739ac52f45942bb" /><Relationship Type="http://schemas.openxmlformats.org/officeDocument/2006/relationships/image" Target="/ppt/media/image8.jpeg" Id="R1f3557c3ae32483b" /><Relationship Type="http://schemas.openxmlformats.org/officeDocument/2006/relationships/notesSlide" Target="/ppt/notesSlides/notesSlide4.xml" Id="Rc850cf75f00443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9caddfa7a4f6f" /><Relationship Type="http://schemas.openxmlformats.org/officeDocument/2006/relationships/image" Target="/ppt/media/image9.jpeg" Id="Rcb8caedd48d84040" /><Relationship Type="http://schemas.openxmlformats.org/officeDocument/2006/relationships/image" Target="/ppt/media/image10.jpeg" Id="Re7dd80063be24303" /><Relationship Type="http://schemas.openxmlformats.org/officeDocument/2006/relationships/image" Target="/ppt/media/image11.jpeg" Id="R14a9f58cef394869" /><Relationship Type="http://schemas.openxmlformats.org/officeDocument/2006/relationships/notesSlide" Target="/ppt/notesSlides/notesSlide5.xml" Id="R27da4fb3d02a4a5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28e9a63f1a4e60" /><Relationship Type="http://schemas.openxmlformats.org/officeDocument/2006/relationships/image" Target="/ppt/media/image12.jpeg" Id="R62d8a5d714bb4c0c" /><Relationship Type="http://schemas.openxmlformats.org/officeDocument/2006/relationships/image" Target="/ppt/media/image13.jpeg" Id="R6aff6d8478c64b07" /><Relationship Type="http://schemas.openxmlformats.org/officeDocument/2006/relationships/image" Target="/ppt/media/image14.jpeg" Id="R16a67068e8984975" /><Relationship Type="http://schemas.openxmlformats.org/officeDocument/2006/relationships/notesSlide" Target="/ppt/notesSlides/notesSlide6.xml" Id="Refa1b0d4766d42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301c51e26f415e" /><Relationship Type="http://schemas.openxmlformats.org/officeDocument/2006/relationships/image" Target="/ppt/media/image15.jpeg" Id="Rcc9be2723b5c46c4" /><Relationship Type="http://schemas.openxmlformats.org/officeDocument/2006/relationships/image" Target="/ppt/media/image16.jpeg" Id="R8120b099da9742db" /><Relationship Type="http://schemas.openxmlformats.org/officeDocument/2006/relationships/image" Target="/ppt/media/image17.jpeg" Id="Rac2b2612cd3d4cd6" /><Relationship Type="http://schemas.openxmlformats.org/officeDocument/2006/relationships/image" Target="/ppt/media/image18.jpeg" Id="R89075cd649394b56" /><Relationship Type="http://schemas.openxmlformats.org/officeDocument/2006/relationships/image" Target="/ppt/media/image19.jpeg" Id="Rb6ec71de9cab4e27" /><Relationship Type="http://schemas.openxmlformats.org/officeDocument/2006/relationships/notesSlide" Target="/ppt/notesSlides/notesSlide7.xml" Id="R7eef4b2fd9d046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42d3a06b274bf7" /><Relationship Type="http://schemas.openxmlformats.org/officeDocument/2006/relationships/image" Target="/ppt/media/image20.jpeg" Id="Rd2b9fca5039e46d1" /><Relationship Type="http://schemas.openxmlformats.org/officeDocument/2006/relationships/image" Target="/ppt/media/image21.jpeg" Id="Rfad3f903aa7d4f99" /><Relationship Type="http://schemas.openxmlformats.org/officeDocument/2006/relationships/image" Target="/ppt/media/image22.jpeg" Id="R70822a9ff9594fa3" /><Relationship Type="http://schemas.openxmlformats.org/officeDocument/2006/relationships/image" Target="/ppt/media/image23.jpeg" Id="Ree43b110f19e4cfc" /><Relationship Type="http://schemas.openxmlformats.org/officeDocument/2006/relationships/notesSlide" Target="/ppt/notesSlides/notesSlide8.xml" Id="Rd3253f5883e0423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8239b78a0b40c1" /><Relationship Type="http://schemas.openxmlformats.org/officeDocument/2006/relationships/image" Target="/ppt/media/image24.jpeg" Id="R4960ccb5fe344005" /><Relationship Type="http://schemas.openxmlformats.org/officeDocument/2006/relationships/image" Target="/ppt/media/image25.jpeg" Id="R32ab381660624338" /><Relationship Type="http://schemas.openxmlformats.org/officeDocument/2006/relationships/image" Target="/ppt/media/image26.jpeg" Id="R2706e35e0e4944df" /><Relationship Type="http://schemas.openxmlformats.org/officeDocument/2006/relationships/notesSlide" Target="/ppt/notesSlides/notesSlide9.xml" Id="R78ed8e2a5a544d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ddc85da12f4105" /><Relationship Type="http://schemas.openxmlformats.org/officeDocument/2006/relationships/image" Target="/ppt/media/image27.jpeg" Id="R71786d5c84c24fca" /><Relationship Type="http://schemas.openxmlformats.org/officeDocument/2006/relationships/image" Target="/ppt/media/image28.jpeg" Id="R6fb6a2b9a02c496d" /><Relationship Type="http://schemas.openxmlformats.org/officeDocument/2006/relationships/image" Target="/ppt/media/image29.jpeg" Id="R09007f8130e54fd8" /><Relationship Type="http://schemas.openxmlformats.org/officeDocument/2006/relationships/notesSlide" Target="/ppt/notesSlides/notesSlide10.xml" Id="R734ffa4c70d0472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a50322a75c4c31" /><Relationship Type="http://schemas.openxmlformats.org/officeDocument/2006/relationships/image" Target="/ppt/media/image30.jpeg" Id="R17dfa9787fc9403c" /><Relationship Type="http://schemas.openxmlformats.org/officeDocument/2006/relationships/notesSlide" Target="/ppt/notesSlides/notesSlide11.xml" Id="R278cdd87818e494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1f1a89cad4422" /><Relationship Type="http://schemas.openxmlformats.org/officeDocument/2006/relationships/image" Target="/ppt/media/image2.png" Id="Rf98d698e45bc4215" /><Relationship Type="http://schemas.openxmlformats.org/officeDocument/2006/relationships/notesSlide" Target="/ppt/notesSlides/notesSlide12.xml" Id="R1f1f4c6f46ca46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232b290aad498c" /><Relationship Type="http://schemas.openxmlformats.org/officeDocument/2006/relationships/image" Target="/ppt/media/image31.jpeg" Id="Rcc0846076eb94e4b" /><Relationship Type="http://schemas.openxmlformats.org/officeDocument/2006/relationships/image" Target="/ppt/media/image32.jpeg" Id="Re600093f833e4c68" /><Relationship Type="http://schemas.openxmlformats.org/officeDocument/2006/relationships/image" Target="/ppt/media/image33.jpeg" Id="R7b144a0b31bd46f2" /><Relationship Type="http://schemas.openxmlformats.org/officeDocument/2006/relationships/image" Target="/ppt/media/image34.jpeg" Id="Rb314922d066e40f2" /><Relationship Type="http://schemas.openxmlformats.org/officeDocument/2006/relationships/image" Target="/ppt/media/image35.jpeg" Id="Rbf7d3a9e9e2b4693" /><Relationship Type="http://schemas.openxmlformats.org/officeDocument/2006/relationships/image" Target="/ppt/media/image36.jpeg" Id="Rd15e70e0a1574d57" /><Relationship Type="http://schemas.openxmlformats.org/officeDocument/2006/relationships/image" Target="/ppt/media/image37.jpeg" Id="Rbe672cba5d4f4f52" /><Relationship Type="http://schemas.openxmlformats.org/officeDocument/2006/relationships/notesSlide" Target="/ppt/notesSlides/notesSlide13.xml" Id="Rd0626a6ecf2e49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12edf197f34748" /><Relationship Type="http://schemas.openxmlformats.org/officeDocument/2006/relationships/image" Target="/ppt/media/image38.jpeg" Id="R5deb9b7edcf24e63" /><Relationship Type="http://schemas.openxmlformats.org/officeDocument/2006/relationships/image" Target="/ppt/media/image39.jpeg" Id="R7a49f5f4b0da4a80" /><Relationship Type="http://schemas.openxmlformats.org/officeDocument/2006/relationships/image" Target="/ppt/media/image40.jpeg" Id="R5efcc8d6032f4673" /><Relationship Type="http://schemas.openxmlformats.org/officeDocument/2006/relationships/image" Target="/ppt/media/image41.jpeg" Id="Raa52810743f543e0" /><Relationship Type="http://schemas.openxmlformats.org/officeDocument/2006/relationships/image" Target="/ppt/media/image42.jpeg" Id="R6f2ec6d9cd424543" /><Relationship Type="http://schemas.openxmlformats.org/officeDocument/2006/relationships/notesSlide" Target="/ppt/notesSlides/notesSlide14.xml" Id="R1ab9c0a933d7453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05b938a3054797" /><Relationship Type="http://schemas.openxmlformats.org/officeDocument/2006/relationships/image" Target="/ppt/media/image3.png" Id="Rd8f8f781003347a8" /><Relationship Type="http://schemas.openxmlformats.org/officeDocument/2006/relationships/notesSlide" Target="/ppt/notesSlides/notesSlide15.xml" Id="R5a812bef8b494dc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ver-red-field">
            <a:extLst xmlns:a="http://schemas.openxmlformats.org/drawingml/2006/main">
              <a:ext uri="{FF2B5EF4-FFF2-40B4-BE49-F238E27FC236}">
                <a16:creationId xmlns:a16="http://schemas.microsoft.com/office/drawing/2014/main" id="{61A55C4C-2B2A-4F09-98BE-53F81248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720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447585a28405a"/>
          <a:srcRect xmlns:a="http://schemas.openxmlformats.org/drawingml/2006/main" l="0" t="11568" r="0" b="115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72050" y="0"/>
            <a:ext cx="7219950" cy="6858000"/>
          </a:xfrm>
          <a:prstGeom xmlns:a="http://schemas.openxmlformats.org/drawingml/2006/main" prst="rect">
            <a:avLst/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2d55933a504d1f"/>
          <a:stretch xmlns:a="http://schemas.openxmlformats.org/drawingml/2006/main"/>
        </p:blipFill>
        <p:spPr>
          <a:xfrm xmlns:a="http://schemas.openxmlformats.org/drawingml/2006/main">
            <a:off x="514613" y="457200"/>
            <a:ext cx="2247373" cy="609600"/>
          </a:xfrm>
          <a:prstGeom xmlns:a="http://schemas.openxmlformats.org/drawingml/2006/main" prst="rect">
            <a:avLst/>
          </a:prstGeom>
        </p:spPr>
      </p:pic>
      <p:sp>
        <p:nvSpPr>
          <p:cNvPr id="4" name="cover-title-a">
            <a:extLst xmlns:a="http://schemas.openxmlformats.org/drawingml/2006/main">
              <a:ext uri="{FF2B5EF4-FFF2-40B4-BE49-F238E27FC236}">
                <a16:creationId xmlns:a16="http://schemas.microsoft.com/office/drawing/2014/main" id="{636F8DB9-01D4-4B3B-82BC-AEBA6E21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5740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0">
                <a:solidFill>
                  <a:srgbClr val="FFFFFF"/>
                </a:solidFill>
              </a:defRPr>
            </a:pPr>
            <a:r>
              <a:rPr sz="4350" b="0">
                <a:solidFill>
                  <a:srgbClr val="FFFFFF"/>
                </a:solidFill>
              </a:rPr>
              <a:t>SOCIAL CONTENT</a:t>
            </a:r>
          </a:p>
        </p:txBody>
      </p:sp>
      <p:sp>
        <p:nvSpPr>
          <p:cNvPr id="5" name="cover-title-b">
            <a:extLst xmlns:a="http://schemas.openxmlformats.org/drawingml/2006/main">
              <a:ext uri="{FF2B5EF4-FFF2-40B4-BE49-F238E27FC236}">
                <a16:creationId xmlns:a16="http://schemas.microsoft.com/office/drawing/2014/main" id="{76CFF4CF-D510-48FF-9FC0-7123897F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479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0">
                <a:solidFill>
                  <a:srgbClr val="FFFFFF"/>
                </a:solidFill>
              </a:defRPr>
            </a:pPr>
            <a:r>
              <a:rPr sz="4350" b="0">
                <a:solidFill>
                  <a:srgbClr val="FFFFFF"/>
                </a:solidFill>
              </a:rPr>
              <a:t>THAT MOVES</a:t>
            </a:r>
          </a:p>
        </p:txBody>
      </p:sp>
      <p:sp>
        <p:nvSpPr>
          <p:cNvPr id="6" name="cover-title-c">
            <a:extLst xmlns:a="http://schemas.openxmlformats.org/drawingml/2006/main">
              <a:ext uri="{FF2B5EF4-FFF2-40B4-BE49-F238E27FC236}">
                <a16:creationId xmlns:a16="http://schemas.microsoft.com/office/drawing/2014/main" id="{C6FF7BE2-C063-4D94-A25C-645699FE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4095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0">
                <a:solidFill>
                  <a:srgbClr val="FFFFFF"/>
                </a:solidFill>
              </a:defRPr>
            </a:pPr>
            <a:r>
              <a:rPr sz="4350" b="0">
                <a:solidFill>
                  <a:srgbClr val="FFFFFF"/>
                </a:solidFill>
              </a:rPr>
              <a:t>PEOPLE TO TRAVEL</a:t>
            </a:r>
          </a:p>
        </p:txBody>
      </p:sp>
      <p:sp>
        <p:nvSpPr>
          <p:cNvPr id="7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7D5F620C-BC48-45F9-92E8-B3901D8F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48250"/>
            <a:ext cx="3886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Content · creators · community · UGC</a:t>
            </a:r>
          </a:p>
        </p:txBody>
      </p:sp>
      <p:sp>
        <p:nvSpPr>
          <p:cNvPr id="8" name="cover-zh-marker">
            <a:extLst xmlns:a="http://schemas.openxmlformats.org/drawingml/2006/main">
              <a:ext uri="{FF2B5EF4-FFF2-40B4-BE49-F238E27FC236}">
                <a16:creationId xmlns:a16="http://schemas.microsoft.com/office/drawing/2014/main" id="{35670AF8-F225-467B-9151-25D73CE7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62600"/>
            <a:ext cx="3886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ENGLISH EDITION</a:t>
            </a:r>
          </a:p>
        </p:txBody>
      </p:sp>
      <p:sp>
        <p:nvSpPr>
          <p:cNvPr id="9" name="cover-name">
            <a:extLst xmlns:a="http://schemas.openxmlformats.org/drawingml/2006/main">
              <a:ext uri="{FF2B5EF4-FFF2-40B4-BE49-F238E27FC236}">
                <a16:creationId xmlns:a16="http://schemas.microsoft.com/office/drawing/2014/main" id="{6D056199-85AF-44DB-BA9E-534A0C01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DU FANG  /  OVERSEAS MARKETING</a:t>
            </a:r>
          </a:p>
        </p:txBody>
      </p:sp>
    </p:spTree>
    <p:extLst>
      <p:ext uri="{BB962C8B-B14F-4D97-AF65-F5344CB8AC3E}">
        <p14:creationId xmlns:p14="http://schemas.microsoft.com/office/powerpoint/2010/main" val="1081888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header-2">
            <a:extLst xmlns:a="http://schemas.openxmlformats.org/drawingml/2006/main">
              <a:ext uri="{FF2B5EF4-FFF2-40B4-BE49-F238E27FC236}">
                <a16:creationId xmlns:a16="http://schemas.microsoft.com/office/drawing/2014/main" id="{524BD641-55A3-4218-A4B9-5E6D872C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ROLE / SCALE</a:t>
            </a:r>
          </a:p>
        </p:txBody>
      </p:sp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69801CEE-DA0A-4F21-A619-F2AEC81E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3" name="scope-title">
            <a:extLst xmlns:a="http://schemas.openxmlformats.org/drawingml/2006/main">
              <a:ext uri="{FF2B5EF4-FFF2-40B4-BE49-F238E27FC236}">
                <a16:creationId xmlns:a16="http://schemas.microsoft.com/office/drawing/2014/main" id="{E7188301-C22B-4E17-A2B9-12F550E8F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38200"/>
            <a:ext cx="72390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0">
                <a:solidFill>
                  <a:srgbClr val="FFFFFF"/>
                </a:solidFill>
              </a:defRPr>
            </a:pPr>
            <a:r>
              <a:rPr sz="3900" b="0">
                <a:solidFill>
                  <a:srgbClr val="FFFFFF"/>
                </a:solidFill>
              </a:rPr>
              <a:t>THE WORK CONNECTED</a:t>
            </a:r>
          </a:p>
          <a:p xmlns:a="http://schemas.openxmlformats.org/drawingml/2006/main">
            <a:pPr algn="l">
              <a:buNone/>
              <a:defRPr sz="3900" b="0">
                <a:solidFill>
                  <a:srgbClr val="FFFFFF"/>
                </a:solidFill>
              </a:defRPr>
            </a:pPr>
            <a:r>
              <a:rPr sz="3900" b="0">
                <a:solidFill>
                  <a:srgbClr val="FFFFFF"/>
                </a:solidFill>
              </a:rPr>
              <a:t>FOUR GROWTH LEVERS.</a:t>
            </a:r>
          </a:p>
        </p:txBody>
      </p:sp>
      <p:sp>
        <p:nvSpPr>
          <p:cNvPr id="4" name="scope-rule">
            <a:extLst xmlns:a="http://schemas.openxmlformats.org/drawingml/2006/main">
              <a:ext uri="{FF2B5EF4-FFF2-40B4-BE49-F238E27FC236}">
                <a16:creationId xmlns:a16="http://schemas.microsoft.com/office/drawing/2014/main" id="{8F62F17C-F35D-4958-A7E9-E3E6E140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11201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5" name="metric-0-value">
            <a:extLst xmlns:a="http://schemas.openxmlformats.org/drawingml/2006/main">
              <a:ext uri="{FF2B5EF4-FFF2-40B4-BE49-F238E27FC236}">
                <a16:creationId xmlns:a16="http://schemas.microsoft.com/office/drawing/2014/main" id="{89178EBE-9821-4A8D-B896-E0CA187A8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81300"/>
            <a:ext cx="247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550" b="0">
                <a:solidFill>
                  <a:srgbClr val="FFFFFF"/>
                </a:solidFill>
              </a:defRPr>
            </a:pPr>
            <a:r>
              <a:rPr sz="5550" b="0">
                <a:solidFill>
                  <a:srgbClr val="FFFFFF"/>
                </a:solidFill>
              </a:rPr>
              <a:t>30</a:t>
            </a:r>
          </a:p>
        </p:txBody>
      </p:sp>
      <p:sp>
        <p:nvSpPr>
          <p:cNvPr id="6" name="metric-0-label">
            <a:extLst xmlns:a="http://schemas.openxmlformats.org/drawingml/2006/main">
              <a:ext uri="{FF2B5EF4-FFF2-40B4-BE49-F238E27FC236}">
                <a16:creationId xmlns:a16="http://schemas.microsoft.com/office/drawing/2014/main" id="{1E25AB40-BEBC-4650-BBC1-E3257B650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29050"/>
            <a:ext cx="2400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organic posts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&amp; short videos</a:t>
            </a:r>
          </a:p>
        </p:txBody>
      </p:sp>
      <p:sp>
        <p:nvSpPr>
          <p:cNvPr id="7" name="metric-1-value">
            <a:extLst xmlns:a="http://schemas.openxmlformats.org/drawingml/2006/main">
              <a:ext uri="{FF2B5EF4-FFF2-40B4-BE49-F238E27FC236}">
                <a16:creationId xmlns:a16="http://schemas.microsoft.com/office/drawing/2014/main" id="{F3026896-9F23-49FC-97B0-A1870D383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781300"/>
            <a:ext cx="247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550" b="0">
                <a:solidFill>
                  <a:srgbClr val="FFFFFF"/>
                </a:solidFill>
              </a:defRPr>
            </a:pPr>
            <a:r>
              <a:rPr sz="5550" b="0">
                <a:solidFill>
                  <a:srgbClr val="FFFFFF"/>
                </a:solidFill>
              </a:rPr>
              <a:t>60+</a:t>
            </a:r>
          </a:p>
        </p:txBody>
      </p:sp>
      <p:sp>
        <p:nvSpPr>
          <p:cNvPr id="8" name="metric-1-label">
            <a:extLst xmlns:a="http://schemas.openxmlformats.org/drawingml/2006/main">
              <a:ext uri="{FF2B5EF4-FFF2-40B4-BE49-F238E27FC236}">
                <a16:creationId xmlns:a16="http://schemas.microsoft.com/office/drawing/2014/main" id="{0410C23E-1981-4373-9242-6D23C9521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829050"/>
            <a:ext cx="2400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creator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collaborations</a:t>
            </a:r>
          </a:p>
        </p:txBody>
      </p:sp>
      <p:sp>
        <p:nvSpPr>
          <p:cNvPr id="9" name="metric-2-value">
            <a:extLst xmlns:a="http://schemas.openxmlformats.org/drawingml/2006/main">
              <a:ext uri="{FF2B5EF4-FFF2-40B4-BE49-F238E27FC236}">
                <a16:creationId xmlns:a16="http://schemas.microsoft.com/office/drawing/2014/main" id="{112E08B5-FCBB-442C-83C8-3128CCB0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781300"/>
            <a:ext cx="247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550" b="0">
                <a:solidFill>
                  <a:srgbClr val="FFFFFF"/>
                </a:solidFill>
              </a:defRPr>
            </a:pPr>
            <a:r>
              <a:rPr sz="5550" b="0">
                <a:solidFill>
                  <a:srgbClr val="FFFFFF"/>
                </a:solidFill>
              </a:rPr>
              <a:t>4+</a:t>
            </a:r>
          </a:p>
        </p:txBody>
      </p:sp>
      <p:sp>
        <p:nvSpPr>
          <p:cNvPr id="10" name="metric-2-label">
            <a:extLst xmlns:a="http://schemas.openxmlformats.org/drawingml/2006/main">
              <a:ext uri="{FF2B5EF4-FFF2-40B4-BE49-F238E27FC236}">
                <a16:creationId xmlns:a16="http://schemas.microsoft.com/office/drawing/2014/main" id="{AC03C679-1C2A-4683-AAC0-11F022D4A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29050"/>
            <a:ext cx="2400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community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events</a:t>
            </a:r>
          </a:p>
        </p:txBody>
      </p:sp>
      <p:sp>
        <p:nvSpPr>
          <p:cNvPr id="11" name="metric-3-value">
            <a:extLst xmlns:a="http://schemas.openxmlformats.org/drawingml/2006/main">
              <a:ext uri="{FF2B5EF4-FFF2-40B4-BE49-F238E27FC236}">
                <a16:creationId xmlns:a16="http://schemas.microsoft.com/office/drawing/2014/main" id="{630A9A61-9556-432F-B6E7-109C382F3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781300"/>
            <a:ext cx="247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550" b="0">
                <a:solidFill>
                  <a:srgbClr val="FF3F57"/>
                </a:solidFill>
              </a:defRPr>
            </a:pPr>
            <a:r>
              <a:rPr sz="5550" b="0">
                <a:solidFill>
                  <a:srgbClr val="FF3F57"/>
                </a:solidFill>
              </a:rPr>
              <a:t>270K+</a:t>
            </a:r>
          </a:p>
        </p:txBody>
      </p:sp>
      <p:sp>
        <p:nvSpPr>
          <p:cNvPr id="12" name="metric-3-label">
            <a:extLst xmlns:a="http://schemas.openxmlformats.org/drawingml/2006/main">
              <a:ext uri="{FF2B5EF4-FFF2-40B4-BE49-F238E27FC236}">
                <a16:creationId xmlns:a16="http://schemas.microsoft.com/office/drawing/2014/main" id="{B0BFAC03-8368-49F8-ACD8-7A7C80CAA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29050"/>
            <a:ext cx="2400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Instagram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community</a:t>
            </a:r>
          </a:p>
        </p:txBody>
      </p:sp>
      <p:sp>
        <p:nvSpPr>
          <p:cNvPr id="13" name="scope-loop">
            <a:extLst xmlns:a="http://schemas.openxmlformats.org/drawingml/2006/main">
              <a:ext uri="{FF2B5EF4-FFF2-40B4-BE49-F238E27FC236}">
                <a16:creationId xmlns:a16="http://schemas.microsoft.com/office/drawing/2014/main" id="{927BA2AB-52B5-463F-9C77-80D0DF76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53100"/>
            <a:ext cx="11201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250" b="0">
                <a:solidFill>
                  <a:srgbClr val="A9D2EA"/>
                </a:solidFill>
              </a:defRPr>
            </a:pPr>
            <a:r>
              <a:rPr sz="2250" b="0">
                <a:solidFill>
                  <a:srgbClr val="A9D2EA"/>
                </a:solidFill>
              </a:rPr>
              <a:t>PUBLISH  →  SOURCE  →  ACTIVATE  →  REUSE</a:t>
            </a:r>
          </a:p>
        </p:txBody>
      </p:sp>
    </p:spTree>
    <p:extLst>
      <p:ext uri="{BB962C8B-B14F-4D97-AF65-F5344CB8AC3E}">
        <p14:creationId xmlns:p14="http://schemas.microsoft.com/office/powerpoint/2010/main" val="8806174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er-3">
            <a:extLst xmlns:a="http://schemas.openxmlformats.org/drawingml/2006/main">
              <a:ext uri="{FF2B5EF4-FFF2-40B4-BE49-F238E27FC236}">
                <a16:creationId xmlns:a16="http://schemas.microsoft.com/office/drawing/2014/main" id="{932808CD-DCA1-4C64-AE43-7D13089D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ORGANIC CONTENT</a:t>
            </a:r>
          </a:p>
        </p:txBody>
      </p:sp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56F7A77F-0C70-4106-86A9-8E085AAA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03</a:t>
            </a:r>
          </a:p>
        </p:txBody>
      </p:sp>
      <p:sp>
        <p:nvSpPr>
          <p:cNvPr id="3" name="organic-title">
            <a:extLst xmlns:a="http://schemas.openxmlformats.org/drawingml/2006/main">
              <a:ext uri="{FF2B5EF4-FFF2-40B4-BE49-F238E27FC236}">
                <a16:creationId xmlns:a16="http://schemas.microsoft.com/office/drawing/2014/main" id="{8546A06F-DF8D-4332-8655-AF4A2C9E9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42862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TRAVEL FACTS</a:t>
            </a:r>
          </a:p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BECAME SHAREABLE</a:t>
            </a:r>
          </a:p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CULTURE.</a:t>
            </a:r>
          </a:p>
        </p:txBody>
      </p:sp>
      <p:sp>
        <p:nvSpPr>
          <p:cNvPr id="4" name="organic-body">
            <a:extLst xmlns:a="http://schemas.openxmlformats.org/drawingml/2006/main">
              <a:ext uri="{FF2B5EF4-FFF2-40B4-BE49-F238E27FC236}">
                <a16:creationId xmlns:a16="http://schemas.microsoft.com/office/drawing/2014/main" id="{91E40CC9-49A5-4AFC-BEF0-392E118E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24150"/>
            <a:ext cx="4095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6B"/>
                </a:solidFill>
              </a:defRPr>
            </a:pPr>
            <a:r>
              <a:rPr sz="1650" b="0">
                <a:solidFill>
                  <a:srgbClr val="6B6B6B"/>
                </a:solidFill>
              </a:rPr>
              <a:t>Editorial hooks combined cultural insight, destination discovery and visual participation—giving the feed more than one reason to be saved or shared.</a:t>
            </a:r>
          </a:p>
        </p:txBody>
      </p:sp>
      <p:sp>
        <p:nvSpPr>
          <p:cNvPr id="5" name="organic-proof">
            <a:extLst xmlns:a="http://schemas.openxmlformats.org/drawingml/2006/main">
              <a:ext uri="{FF2B5EF4-FFF2-40B4-BE49-F238E27FC236}">
                <a16:creationId xmlns:a16="http://schemas.microsoft.com/office/drawing/2014/main" id="{466B6F93-255A-429D-A5ED-57EBAD17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67250"/>
            <a:ext cx="4095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3F57"/>
                </a:solidFill>
              </a:defRPr>
            </a:pPr>
            <a:r>
              <a:rPr sz="1875" b="1">
                <a:solidFill>
                  <a:srgbClr val="FF3F57"/>
                </a:solidFill>
              </a:rPr>
              <a:t>30 posts &amp; short videos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3F57"/>
                </a:solidFill>
              </a:defRPr>
            </a:pPr>
            <a:r>
              <a:rPr sz="1875" b="1">
                <a:solidFill>
                  <a:srgbClr val="FF3F57"/>
                </a:solidFill>
              </a:rPr>
              <a:t>Top content: 50K+ views / 200+ interactions</a:t>
            </a:r>
          </a:p>
        </p:txBody>
      </p:sp>
      <p:sp>
        <p:nvSpPr>
          <p:cNvPr id="6" name="organic-red-bar">
            <a:extLst xmlns:a="http://schemas.openxmlformats.org/drawingml/2006/main">
              <a:ext uri="{FF2B5EF4-FFF2-40B4-BE49-F238E27FC236}">
                <a16:creationId xmlns:a16="http://schemas.microsoft.com/office/drawing/2014/main" id="{24F5DB23-32D9-4529-890E-C3C6CA16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29300"/>
            <a:ext cx="40576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e62525f612409a"/>
          <a:srcRect xmlns:a="http://schemas.openxmlformats.org/drawingml/2006/main" l="8333" t="0" r="83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19700" y="704850"/>
            <a:ext cx="2495550" cy="5219700"/>
          </a:xfrm>
          <a:prstGeom xmlns:a="http://schemas.openxmlformats.org/drawingml/2006/main" prst="roundRect">
            <a:avLst>
              <a:gd name="adj" fmla="val 4580"/>
            </a:avLst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44a5c48e24fbb"/>
          <a:srcRect xmlns:a="http://schemas.openxmlformats.org/drawingml/2006/main" l="0" t="12502" r="0" b="125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24800" y="704850"/>
            <a:ext cx="1790700" cy="2419350"/>
          </a:xfrm>
          <a:prstGeom xmlns:a="http://schemas.openxmlformats.org/drawingml/2006/main" prst="roundRect">
            <a:avLst>
              <a:gd name="adj" fmla="val 6383"/>
            </a:avLst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5ab54fcde429c"/>
          <a:srcRect xmlns:a="http://schemas.openxmlformats.org/drawingml/2006/main" l="0" t="19168" r="0" b="191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86950" y="704850"/>
            <a:ext cx="1809750" cy="24193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dd264b5a3941a7"/>
          <a:srcRect xmlns:a="http://schemas.openxmlformats.org/drawingml/2006/main" l="0" t="34042" r="0" b="340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24800" y="3314700"/>
            <a:ext cx="3771900" cy="2609850"/>
          </a:xfrm>
          <a:prstGeom xmlns:a="http://schemas.openxmlformats.org/drawingml/2006/main" prst="roundRect">
            <a:avLst>
              <a:gd name="adj" fmla="val 4380"/>
            </a:avLst>
          </a:prstGeom>
        </p:spPr>
      </p:pic>
    </p:spTree>
    <p:extLst>
      <p:ext uri="{BB962C8B-B14F-4D97-AF65-F5344CB8AC3E}">
        <p14:creationId xmlns:p14="http://schemas.microsoft.com/office/powerpoint/2010/main" val="5359133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er-4">
            <a:extLst xmlns:a="http://schemas.openxmlformats.org/drawingml/2006/main">
              <a:ext uri="{FF2B5EF4-FFF2-40B4-BE49-F238E27FC236}">
                <a16:creationId xmlns:a16="http://schemas.microsoft.com/office/drawing/2014/main" id="{D7892AF9-3366-4118-982E-29F8895B0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CONTENT CASE / THE ORIGIN</a:t>
            </a:r>
          </a:p>
        </p:txBody>
      </p:sp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059D9F2C-D0FF-4A3D-8FB2-97CF092B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04</a:t>
            </a:r>
          </a:p>
        </p:txBody>
      </p:sp>
      <p:sp>
        <p:nvSpPr>
          <p:cNvPr id="3" name="nonna-origin-title">
            <a:extLst xmlns:a="http://schemas.openxmlformats.org/drawingml/2006/main">
              <a:ext uri="{FF2B5EF4-FFF2-40B4-BE49-F238E27FC236}">
                <a16:creationId xmlns:a16="http://schemas.microsoft.com/office/drawing/2014/main" id="{353DC9D6-EF44-4FAE-849A-CB17A7D7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5334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300" b="0">
                <a:solidFill>
                  <a:srgbClr val="161616"/>
                </a:solidFill>
              </a:defRPr>
            </a:pPr>
            <a:r>
              <a:rPr sz="3300" b="0">
                <a:solidFill>
                  <a:srgbClr val="161616"/>
                </a:solidFill>
              </a:rPr>
              <a:t>THE IDEA STARTED IN CLASS—</a:t>
            </a:r>
          </a:p>
          <a:p xmlns:a="http://schemas.openxmlformats.org/drawingml/2006/main">
            <a:pPr algn="l">
              <a:buNone/>
              <a:defRPr sz="3300" b="0">
                <a:solidFill>
                  <a:srgbClr val="161616"/>
                </a:solidFill>
              </a:defRPr>
            </a:pPr>
            <a:r>
              <a:rPr sz="3300" b="0">
                <a:solidFill>
                  <a:srgbClr val="161616"/>
                </a:solidFill>
              </a:rPr>
              <a:t>THEN CLICKED ON THE STREET.</a:t>
            </a:r>
          </a:p>
        </p:txBody>
      </p:sp>
      <p:sp>
        <p:nvSpPr>
          <p:cNvPr id="4" name="nonna-origin-body">
            <a:extLst xmlns:a="http://schemas.openxmlformats.org/drawingml/2006/main">
              <a:ext uri="{FF2B5EF4-FFF2-40B4-BE49-F238E27FC236}">
                <a16:creationId xmlns:a16="http://schemas.microsoft.com/office/drawing/2014/main" id="{C46CC87B-4F54-4DFA-822A-C584D82F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24100"/>
            <a:ext cx="49530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B6B6B"/>
                </a:solidFill>
              </a:defRPr>
            </a:pPr>
            <a:r>
              <a:rPr sz="1500" b="0">
                <a:solidFill>
                  <a:srgbClr val="6B6B6B"/>
                </a:solidFill>
              </a:rPr>
              <a:t>An Organizational Psychology discussion made one pattern stick: prolonged pressure and heavy workload can begin by disrupting sleep, then spill into health and daily life. In Milan, the nonne I met seemed to protect their energy through routine, relationships and unhurried time.</a:t>
            </a:r>
          </a:p>
        </p:txBody>
      </p:sp>
      <p:sp>
        <p:nvSpPr>
          <p:cNvPr id="5" name="nonna-origin-insight-bg">
            <a:extLst xmlns:a="http://schemas.openxmlformats.org/drawingml/2006/main">
              <a:ext uri="{FF2B5EF4-FFF2-40B4-BE49-F238E27FC236}">
                <a16:creationId xmlns:a16="http://schemas.microsoft.com/office/drawing/2014/main" id="{AD9AFE07-10D9-425C-9B06-08619A1A4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362450"/>
            <a:ext cx="49530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7F5EF"/>
          </a:solidFill>
          <a:ln xmlns:a="http://schemas.openxmlformats.org/drawingml/2006/main" w="0">
            <a:solidFill>
              <a:srgbClr val="F7F5EF"/>
            </a:solidFill>
            <a:prstDash val="solid"/>
          </a:ln>
        </p:spPr>
      </p:sp>
      <p:sp>
        <p:nvSpPr>
          <p:cNvPr id="6" name="nonna-origin-phrase">
            <a:extLst xmlns:a="http://schemas.openxmlformats.org/drawingml/2006/main">
              <a:ext uri="{FF2B5EF4-FFF2-40B4-BE49-F238E27FC236}">
                <a16:creationId xmlns:a16="http://schemas.microsoft.com/office/drawing/2014/main" id="{AE0C860A-A6B7-4209-A411-FB03A7A4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0">
                <a:solidFill>
                  <a:srgbClr val="FF3F57"/>
                </a:solidFill>
              </a:defRPr>
            </a:pPr>
            <a:r>
              <a:rPr sz="2625" b="0">
                <a:solidFill>
                  <a:srgbClr val="FF3F57"/>
                </a:solidFill>
              </a:rPr>
              <a:t>DOLCE FAR NIENTE.</a:t>
            </a:r>
          </a:p>
        </p:txBody>
      </p:sp>
      <p:sp>
        <p:nvSpPr>
          <p:cNvPr id="7" name="nonna-origin-path">
            <a:extLst xmlns:a="http://schemas.openxmlformats.org/drawingml/2006/main">
              <a:ext uri="{FF2B5EF4-FFF2-40B4-BE49-F238E27FC236}">
                <a16:creationId xmlns:a16="http://schemas.microsoft.com/office/drawing/2014/main" id="{87509DE2-3CD2-45E4-845A-ADFF818D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57800"/>
            <a:ext cx="4362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COURSE INSIGHT  →  DAILY OBSERVATION  →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A CULTURAL FORMAT PEOPLE ALREADY UNDERSTOOD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a80c7d49ec4eed"/>
          <a:srcRect xmlns:a="http://schemas.openxmlformats.org/drawingml/2006/main" l="9138" t="0" r="91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800100"/>
            <a:ext cx="2400300" cy="5181600"/>
          </a:xfrm>
          <a:prstGeom xmlns:a="http://schemas.openxmlformats.org/drawingml/2006/main" prst="roundRect">
            <a:avLst>
              <a:gd name="adj" fmla="val 4762"/>
            </a:avLst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9ac52f45942bb"/>
          <a:srcRect xmlns:a="http://schemas.openxmlformats.org/drawingml/2006/main" l="0" t="27949" r="0" b="279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15350" y="800100"/>
            <a:ext cx="3181350" cy="2457450"/>
          </a:xfrm>
          <a:prstGeom xmlns:a="http://schemas.openxmlformats.org/drawingml/2006/main" prst="roundRect">
            <a:avLst>
              <a:gd name="adj" fmla="val 4651"/>
            </a:avLst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3557c3ae32483b"/>
          <a:srcRect xmlns:a="http://schemas.openxmlformats.org/drawingml/2006/main" l="0" t="27271" r="0" b="272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15350" y="3467100"/>
            <a:ext cx="3181350" cy="2514600"/>
          </a:xfrm>
          <a:prstGeom xmlns:a="http://schemas.openxmlformats.org/drawingml/2006/main" prst="roundRect">
            <a:avLst>
              <a:gd name="adj" fmla="val 4545"/>
            </a:avLst>
          </a:prstGeom>
        </p:spPr>
      </p:pic>
    </p:spTree>
    <p:extLst>
      <p:ext uri="{BB962C8B-B14F-4D97-AF65-F5344CB8AC3E}">
        <p14:creationId xmlns:p14="http://schemas.microsoft.com/office/powerpoint/2010/main" val="4569163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er-5">
            <a:extLst xmlns:a="http://schemas.openxmlformats.org/drawingml/2006/main">
              <a:ext uri="{FF2B5EF4-FFF2-40B4-BE49-F238E27FC236}">
                <a16:creationId xmlns:a16="http://schemas.microsoft.com/office/drawing/2014/main" id="{40F213A6-B209-4B60-ABC4-C613EB54A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CONTENT CASE / NONNA-MAXXING</a:t>
            </a:r>
          </a:p>
        </p:txBody>
      </p:sp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5EF604B7-B5B7-4021-8863-EED216A2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05</a:t>
            </a:r>
          </a:p>
        </p:txBody>
      </p:sp>
      <p:sp>
        <p:nvSpPr>
          <p:cNvPr id="3" name="nonna-title">
            <a:extLst xmlns:a="http://schemas.openxmlformats.org/drawingml/2006/main">
              <a:ext uri="{FF2B5EF4-FFF2-40B4-BE49-F238E27FC236}">
                <a16:creationId xmlns:a16="http://schemas.microsoft.com/office/drawing/2014/main" id="{B5ED2A08-EC5E-465A-AC7B-755031E9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19150"/>
            <a:ext cx="5334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A LIGHT FORMAT CARRIED</a:t>
            </a:r>
          </a:p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A REAL TENSION.</a:t>
            </a:r>
          </a:p>
        </p:txBody>
      </p:sp>
      <p:sp>
        <p:nvSpPr>
          <p:cNvPr id="4" name="nonna-body">
            <a:extLst xmlns:a="http://schemas.openxmlformats.org/drawingml/2006/main">
              <a:ext uri="{FF2B5EF4-FFF2-40B4-BE49-F238E27FC236}">
                <a16:creationId xmlns:a16="http://schemas.microsoft.com/office/drawing/2014/main" id="{5D0E65E8-C391-43C9-A3ED-C016F4EF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4857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6B"/>
                </a:solidFill>
              </a:defRPr>
            </a:pPr>
            <a:r>
              <a:rPr sz="1575" b="0">
                <a:solidFill>
                  <a:srgbClr val="6B6B6B"/>
                </a:solidFill>
              </a:rPr>
              <a:t>Humour, familiar nonna rituals and “dolce far niente” made burnout easier to discuss. The idea also matched WeRoad’s promise: travel, people and new experiences can create space to reset.</a:t>
            </a:r>
          </a:p>
        </p:txBody>
      </p:sp>
      <p:sp>
        <p:nvSpPr>
          <p:cNvPr id="5" name="nonna-takeaway">
            <a:extLst xmlns:a="http://schemas.openxmlformats.org/drawingml/2006/main">
              <a:ext uri="{FF2B5EF4-FFF2-40B4-BE49-F238E27FC236}">
                <a16:creationId xmlns:a16="http://schemas.microsoft.com/office/drawing/2014/main" id="{C0AA58EA-3758-4072-986B-399E64F56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9433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STRONG SOCIAL IDEAS CAN START WITH KNOWLEDGE + OBSERVATION—NOT ONLY TREND-CHASING.</a:t>
            </a:r>
          </a:p>
        </p:txBody>
      </p:sp>
      <p:sp>
        <p:nvSpPr>
          <p:cNvPr id="6" name="nonna-proof-bg">
            <a:extLst xmlns:a="http://schemas.openxmlformats.org/drawingml/2006/main">
              <a:ext uri="{FF2B5EF4-FFF2-40B4-BE49-F238E27FC236}">
                <a16:creationId xmlns:a16="http://schemas.microsoft.com/office/drawing/2014/main" id="{6F93F0D2-72A0-4A44-8119-033EFD56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72050"/>
            <a:ext cx="4514850" cy="10477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7" name="nonna-proof">
            <a:extLst xmlns:a="http://schemas.openxmlformats.org/drawingml/2006/main">
              <a:ext uri="{FF2B5EF4-FFF2-40B4-BE49-F238E27FC236}">
                <a16:creationId xmlns:a16="http://schemas.microsoft.com/office/drawing/2014/main" id="{D8B3913D-BE98-4C56-BF6F-BE7C899A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19700"/>
            <a:ext cx="400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13K likes   ·   55 comments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488 reposts in the captured post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8caedd48d84040"/>
          <a:stretch xmlns:a="http://schemas.openxmlformats.org/drawingml/2006/main"/>
        </p:blipFill>
        <p:spPr>
          <a:xfrm xmlns:a="http://schemas.openxmlformats.org/drawingml/2006/main">
            <a:off x="5962650" y="796343"/>
            <a:ext cx="3009900" cy="5246263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d80063be24303"/>
          <a:srcRect xmlns:a="http://schemas.openxmlformats.org/drawingml/2006/main" l="0" t="23175" r="0" b="231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0" y="781050"/>
            <a:ext cx="255270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9f58cef394869"/>
          <a:srcRect xmlns:a="http://schemas.openxmlformats.org/drawingml/2006/main" l="0" t="19535" r="0" b="195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0" y="3333750"/>
            <a:ext cx="2552700" cy="2724150"/>
          </a:xfrm>
          <a:prstGeom xmlns:a="http://schemas.openxmlformats.org/drawingml/2006/main" prst="roundRect">
            <a:avLst>
              <a:gd name="adj" fmla="val 4478"/>
            </a:avLst>
          </a:prstGeom>
        </p:spPr>
      </p:pic>
    </p:spTree>
    <p:extLst>
      <p:ext uri="{BB962C8B-B14F-4D97-AF65-F5344CB8AC3E}">
        <p14:creationId xmlns:p14="http://schemas.microsoft.com/office/powerpoint/2010/main" val="17856227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er-6">
            <a:extLst xmlns:a="http://schemas.openxmlformats.org/drawingml/2006/main">
              <a:ext uri="{FF2B5EF4-FFF2-40B4-BE49-F238E27FC236}">
                <a16:creationId xmlns:a16="http://schemas.microsoft.com/office/drawing/2014/main" id="{2D6E0CF2-6F69-46E4-8575-4D2933B6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CONTENT CASE / CINEMA → DESTINATION</a:t>
            </a:r>
          </a:p>
        </p:txBody>
      </p:sp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F680685C-93B5-4149-AB30-6E4B0A064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06</a:t>
            </a:r>
          </a:p>
        </p:txBody>
      </p:sp>
      <p:sp>
        <p:nvSpPr>
          <p:cNvPr id="3" name="cinema-title">
            <a:extLst xmlns:a="http://schemas.openxmlformats.org/drawingml/2006/main">
              <a:ext uri="{FF2B5EF4-FFF2-40B4-BE49-F238E27FC236}">
                <a16:creationId xmlns:a16="http://schemas.microsoft.com/office/drawing/2014/main" id="{EB615266-7806-4407-815F-EF234725F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04850"/>
            <a:ext cx="8953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225" b="0">
                <a:solidFill>
                  <a:srgbClr val="161616"/>
                </a:solidFill>
              </a:defRPr>
            </a:pPr>
            <a:r>
              <a:rPr sz="3225" b="0">
                <a:solidFill>
                  <a:srgbClr val="161616"/>
                </a:solidFill>
              </a:rPr>
              <a:t>REAL PLACES BORROWED THE MEMORY</a:t>
            </a:r>
          </a:p>
          <a:p xmlns:a="http://schemas.openxmlformats.org/drawingml/2006/main">
            <a:pPr algn="l">
              <a:buNone/>
              <a:defRPr sz="3225" b="0">
                <a:solidFill>
                  <a:srgbClr val="161616"/>
                </a:solidFill>
              </a:defRPr>
            </a:pPr>
            <a:r>
              <a:rPr sz="3225" b="0">
                <a:solidFill>
                  <a:srgbClr val="161616"/>
                </a:solidFill>
              </a:rPr>
              <a:t>OF FAMOUS SCENES.</a:t>
            </a:r>
          </a:p>
        </p:txBody>
      </p:sp>
      <p:sp>
        <p:nvSpPr>
          <p:cNvPr id="4" name="cinema-subtitle">
            <a:extLst xmlns:a="http://schemas.openxmlformats.org/drawingml/2006/main">
              <a:ext uri="{FF2B5EF4-FFF2-40B4-BE49-F238E27FC236}">
                <a16:creationId xmlns:a16="http://schemas.microsoft.com/office/drawing/2014/main" id="{8810281D-A3AB-47BF-A9FC-CDC574C7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7165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6B"/>
                </a:solidFill>
              </a:defRPr>
            </a:pPr>
            <a:r>
              <a:rPr sz="1575" b="0">
                <a:solidFill>
                  <a:srgbClr val="6B6B6B"/>
                </a:solidFill>
              </a:rPr>
              <a:t>Each carousel paired a destination with the film or series that made it recognizable—turning entertainment familiarity into travel desire.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d8a5d714bb4c0c"/>
          <a:srcRect xmlns:a="http://schemas.openxmlformats.org/drawingml/2006/main" l="0" t="27809" r="0" b="278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" y="2343150"/>
            <a:ext cx="35242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6" name="cinema-ALNWICK CASTLE / HOGWARTS">
            <a:extLst xmlns:a="http://schemas.openxmlformats.org/drawingml/2006/main">
              <a:ext uri="{FF2B5EF4-FFF2-40B4-BE49-F238E27FC236}">
                <a16:creationId xmlns:a16="http://schemas.microsoft.com/office/drawing/2014/main" id="{2739E606-314F-4900-AC71-88956B5D9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24550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ALNWICK CASTLE / HOGWARTS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ff6d8478c64b07"/>
          <a:srcRect xmlns:a="http://schemas.openxmlformats.org/drawingml/2006/main" l="0" t="27809" r="0" b="278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33875" y="2343150"/>
            <a:ext cx="35242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8" name="cinema-MAYA BAY / THE BEACH">
            <a:extLst xmlns:a="http://schemas.openxmlformats.org/drawingml/2006/main">
              <a:ext uri="{FF2B5EF4-FFF2-40B4-BE49-F238E27FC236}">
                <a16:creationId xmlns:a16="http://schemas.microsoft.com/office/drawing/2014/main" id="{1603D329-D3E8-4104-B9B3-92C97E1A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924550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MAYA BAY / THE BEACH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a67068e8984975"/>
          <a:srcRect xmlns:a="http://schemas.openxmlformats.org/drawingml/2006/main" l="0" t="27809" r="0" b="278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72450" y="2343150"/>
            <a:ext cx="35242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cinema-DUBROVNIK / KING'S LANDING">
            <a:extLst xmlns:a="http://schemas.openxmlformats.org/drawingml/2006/main">
              <a:ext uri="{FF2B5EF4-FFF2-40B4-BE49-F238E27FC236}">
                <a16:creationId xmlns:a16="http://schemas.microsoft.com/office/drawing/2014/main" id="{4BC67F38-FFE6-40E9-9E05-B37D7C0FF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924550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DUBROVNIK / KING'S LANDING</a:t>
            </a:r>
          </a:p>
        </p:txBody>
      </p:sp>
    </p:spTree>
    <p:extLst>
      <p:ext uri="{BB962C8B-B14F-4D97-AF65-F5344CB8AC3E}">
        <p14:creationId xmlns:p14="http://schemas.microsoft.com/office/powerpoint/2010/main" val="9317807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-7">
            <a:extLst xmlns:a="http://schemas.openxmlformats.org/drawingml/2006/main">
              <a:ext uri="{FF2B5EF4-FFF2-40B4-BE49-F238E27FC236}">
                <a16:creationId xmlns:a16="http://schemas.microsoft.com/office/drawing/2014/main" id="{D4346795-47EB-4A6D-AE7D-67488E18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CONTENT CASE / CULTURAL CURIOSITY</a:t>
            </a:r>
          </a:p>
        </p:txBody>
      </p:sp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150C052D-F851-46E2-A949-134D3FAB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07</a:t>
            </a:r>
          </a:p>
        </p:txBody>
      </p:sp>
      <p:sp>
        <p:nvSpPr>
          <p:cNvPr id="3" name="culture-title">
            <a:extLst xmlns:a="http://schemas.openxmlformats.org/drawingml/2006/main">
              <a:ext uri="{FF2B5EF4-FFF2-40B4-BE49-F238E27FC236}">
                <a16:creationId xmlns:a16="http://schemas.microsoft.com/office/drawing/2014/main" id="{2CFEFD3E-07A0-4689-9340-4E93AFEC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6477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FFFFFF"/>
                </a:solidFill>
              </a:defRPr>
            </a:pPr>
            <a:r>
              <a:rPr sz="3600" b="0">
                <a:solidFill>
                  <a:srgbClr val="FFFFFF"/>
                </a:solidFill>
              </a:rPr>
              <a:t>TRAVEL FACTS BECAME</a:t>
            </a:r>
          </a:p>
          <a:p xmlns:a="http://schemas.openxmlformats.org/drawingml/2006/main">
            <a:pPr algn="l">
              <a:buNone/>
              <a:defRPr sz="3600" b="0">
                <a:solidFill>
                  <a:srgbClr val="FFFFFF"/>
                </a:solidFill>
              </a:defRPr>
            </a:pPr>
            <a:r>
              <a:rPr sz="3600" b="0">
                <a:solidFill>
                  <a:srgbClr val="FFFFFF"/>
                </a:solidFill>
              </a:rPr>
              <a:t>VISUAL CURIOSITY.</a:t>
            </a:r>
          </a:p>
        </p:txBody>
      </p:sp>
      <p:sp>
        <p:nvSpPr>
          <p:cNvPr id="4" name="culture-subtitle">
            <a:extLst xmlns:a="http://schemas.openxmlformats.org/drawingml/2006/main">
              <a:ext uri="{FF2B5EF4-FFF2-40B4-BE49-F238E27FC236}">
                <a16:creationId xmlns:a16="http://schemas.microsoft.com/office/drawing/2014/main" id="{301808D9-A59F-4B5E-AFB9-9D592441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62150"/>
            <a:ext cx="7429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E7E3DA"/>
                </a:solidFill>
              </a:defRPr>
            </a:pPr>
            <a:r>
              <a:rPr sz="1575" b="0">
                <a:solidFill>
                  <a:srgbClr val="E7E3DA"/>
                </a:solidFill>
              </a:rPr>
              <a:t>Maps made invisible cultural differences visible; the flight ranking used motion and suspense to keep users swiping.</a:t>
            </a:r>
          </a:p>
        </p:txBody>
      </p:sp>
      <p:sp>
        <p:nvSpPr>
          <p:cNvPr id="5" name="culture-label">
            <a:extLst xmlns:a="http://schemas.openxmlformats.org/drawingml/2006/main">
              <a:ext uri="{FF2B5EF4-FFF2-40B4-BE49-F238E27FC236}">
                <a16:creationId xmlns:a16="http://schemas.microsoft.com/office/drawing/2014/main" id="{6A218050-13B7-42BE-A3C3-890E9BDD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813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3F57"/>
                </a:solidFill>
              </a:defRPr>
            </a:pPr>
            <a:r>
              <a:rPr sz="1350" b="0">
                <a:solidFill>
                  <a:srgbClr val="FF3F57"/>
                </a:solidFill>
              </a:rPr>
              <a:t>CULTURE MAPS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be2723b5c46c4"/>
          <a:srcRect xmlns:a="http://schemas.openxmlformats.org/drawingml/2006/main" l="0" t="15949" r="0" b="159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" y="3143250"/>
            <a:ext cx="2266950" cy="278130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20b099da9742db"/>
          <a:srcRect xmlns:a="http://schemas.openxmlformats.org/drawingml/2006/main" l="0" t="17377" r="0" b="17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971800" y="3143250"/>
            <a:ext cx="2266950" cy="278130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8" name="flight-label">
            <a:extLst xmlns:a="http://schemas.openxmlformats.org/drawingml/2006/main">
              <a:ext uri="{FF2B5EF4-FFF2-40B4-BE49-F238E27FC236}">
                <a16:creationId xmlns:a16="http://schemas.microsoft.com/office/drawing/2014/main" id="{A4D7FEE1-75DC-4732-9922-097C291F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781300"/>
            <a:ext cx="6038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3F57"/>
                </a:solidFill>
              </a:defRPr>
            </a:pPr>
            <a:r>
              <a:rPr sz="1350" b="0">
                <a:solidFill>
                  <a:srgbClr val="FF3F57"/>
                </a:solidFill>
              </a:rPr>
              <a:t>MOTION AS A SWIPE MECHANIC</a:t>
            </a:r>
          </a:p>
        </p:txBody>
      </p:sp>
      <p:sp>
        <p:nvSpPr>
          <p:cNvPr id="9" name="flight-stage">
            <a:extLst xmlns:a="http://schemas.openxmlformats.org/drawingml/2006/main">
              <a:ext uri="{FF2B5EF4-FFF2-40B4-BE49-F238E27FC236}">
                <a16:creationId xmlns:a16="http://schemas.microsoft.com/office/drawing/2014/main" id="{B5098E90-B69D-44C1-BD52-9FDE73CB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3143250"/>
            <a:ext cx="6038850" cy="278130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A9D2EA"/>
          </a:solidFill>
          <a:ln xmlns:a="http://schemas.openxmlformats.org/drawingml/2006/main" w="0">
            <a:solidFill>
              <a:srgbClr val="A9D2EA"/>
            </a:solidFill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2b2612cd3d4cd6"/>
          <a:srcRect xmlns:a="http://schemas.openxmlformats.org/drawingml/2006/main" l="0" t="19085" r="0" b="190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3333750"/>
            <a:ext cx="1790700" cy="2400300"/>
          </a:xfrm>
          <a:prstGeom xmlns:a="http://schemas.openxmlformats.org/drawingml/2006/main" prst="roundRect">
            <a:avLst>
              <a:gd name="adj" fmla="val 6383"/>
            </a:avLst>
          </a:prstGeom>
        </p:spPr>
      </p:pic>
      <p:sp>
        <p:nvSpPr>
          <p:cNvPr id="11" name="flight-arrow-1">
            <a:extLst xmlns:a="http://schemas.openxmlformats.org/drawingml/2006/main">
              <a:ext uri="{FF2B5EF4-FFF2-40B4-BE49-F238E27FC236}">
                <a16:creationId xmlns:a16="http://schemas.microsoft.com/office/drawing/2014/main" id="{D21EB1D5-E8FE-4AC4-A632-8D1332DF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286250"/>
            <a:ext cx="43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550" b="0">
                <a:solidFill>
                  <a:srgbClr val="FF3F57"/>
                </a:solidFill>
              </a:defRPr>
            </a:pPr>
            <a:r>
              <a:rPr sz="2550" b="0">
                <a:solidFill>
                  <a:srgbClr val="FF3F57"/>
                </a:solidFill>
              </a:rPr>
              <a:t>→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075cd649394b56"/>
          <a:srcRect xmlns:a="http://schemas.openxmlformats.org/drawingml/2006/main" l="0" t="19061" r="0" b="190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81950" y="3524250"/>
            <a:ext cx="1562100" cy="2095500"/>
          </a:xfrm>
          <a:prstGeom xmlns:a="http://schemas.openxmlformats.org/drawingml/2006/main" prst="roundRect">
            <a:avLst>
              <a:gd name="adj" fmla="val 7317"/>
            </a:avLst>
          </a:prstGeom>
        </p:spPr>
      </p:pic>
      <p:sp>
        <p:nvSpPr>
          <p:cNvPr id="13" name="flight-arrow-2">
            <a:extLst xmlns:a="http://schemas.openxmlformats.org/drawingml/2006/main">
              <a:ext uri="{FF2B5EF4-FFF2-40B4-BE49-F238E27FC236}">
                <a16:creationId xmlns:a16="http://schemas.microsoft.com/office/drawing/2014/main" id="{986D6DF7-A858-4A93-9252-6D37C182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286250"/>
            <a:ext cx="43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550" b="0">
                <a:solidFill>
                  <a:srgbClr val="FF3F57"/>
                </a:solidFill>
              </a:defRPr>
            </a:pPr>
            <a:r>
              <a:rPr sz="2550" b="0">
                <a:solidFill>
                  <a:srgbClr val="FF3F57"/>
                </a:solidFill>
              </a:rPr>
              <a:t>→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ec71de9cab4e27"/>
          <a:srcRect xmlns:a="http://schemas.openxmlformats.org/drawingml/2006/main" l="0" t="22544" r="0" b="225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48850" y="3714750"/>
            <a:ext cx="1600200" cy="19050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</p:spTree>
    <p:extLst>
      <p:ext uri="{BB962C8B-B14F-4D97-AF65-F5344CB8AC3E}">
        <p14:creationId xmlns:p14="http://schemas.microsoft.com/office/powerpoint/2010/main" val="15195481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header-8">
            <a:extLst xmlns:a="http://schemas.openxmlformats.org/drawingml/2006/main">
              <a:ext uri="{FF2B5EF4-FFF2-40B4-BE49-F238E27FC236}">
                <a16:creationId xmlns:a16="http://schemas.microsoft.com/office/drawing/2014/main" id="{7B10A0DB-47A5-4E4E-8443-0D41BEFA1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CREATOR PORTFOLIO</a:t>
            </a:r>
          </a:p>
        </p:txBody>
      </p:sp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5D66F801-8632-4FA1-9A5D-AD9847A49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08</a:t>
            </a:r>
          </a:p>
        </p:txBody>
      </p:sp>
      <p:sp>
        <p:nvSpPr>
          <p:cNvPr id="3" name="creator-title">
            <a:extLst xmlns:a="http://schemas.openxmlformats.org/drawingml/2006/main">
              <a:ext uri="{FF2B5EF4-FFF2-40B4-BE49-F238E27FC236}">
                <a16:creationId xmlns:a16="http://schemas.microsoft.com/office/drawing/2014/main" id="{3850439D-4ACB-4EB8-AF89-97610159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7334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0">
                <a:solidFill>
                  <a:srgbClr val="161616"/>
                </a:solidFill>
              </a:defRPr>
            </a:pPr>
            <a:r>
              <a:rPr sz="3900" b="0">
                <a:solidFill>
                  <a:srgbClr val="161616"/>
                </a:solidFill>
              </a:rPr>
              <a:t>THE MIX BALANCED</a:t>
            </a:r>
          </a:p>
          <a:p xmlns:a="http://schemas.openxmlformats.org/drawingml/2006/main">
            <a:pPr algn="l">
              <a:buNone/>
              <a:defRPr sz="3900" b="0">
                <a:solidFill>
                  <a:srgbClr val="161616"/>
                </a:solidFill>
              </a:defRPr>
            </a:pPr>
            <a:r>
              <a:rPr sz="3900" b="0">
                <a:solidFill>
                  <a:srgbClr val="161616"/>
                </a:solidFill>
              </a:rPr>
              <a:t>REACH, TRUST AND CONVERSION.</a:t>
            </a:r>
          </a:p>
        </p:txBody>
      </p:sp>
      <p:sp>
        <p:nvSpPr>
          <p:cNvPr id="4" name="creator-subtitle">
            <a:extLst xmlns:a="http://schemas.openxmlformats.org/drawingml/2006/main">
              <a:ext uri="{FF2B5EF4-FFF2-40B4-BE49-F238E27FC236}">
                <a16:creationId xmlns:a16="http://schemas.microsoft.com/office/drawing/2014/main" id="{DC8237AC-98E9-4160-B7D6-19D4F799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95500"/>
            <a:ext cx="666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6B"/>
                </a:solidFill>
              </a:defRPr>
            </a:pPr>
            <a:r>
              <a:rPr sz="1650" b="0">
                <a:solidFill>
                  <a:srgbClr val="6B6B6B"/>
                </a:solidFill>
              </a:rPr>
              <a:t>Micro, mid-tier and macro creators were matched to different campaign jobs—not treated as one interchangeable list.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b9fca5039e46d1"/>
          <a:srcRect xmlns:a="http://schemas.openxmlformats.org/drawingml/2006/main" l="0" t="28218" r="0" b="282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952750"/>
            <a:ext cx="2400300" cy="226695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6" name="creator-VIRGIGOLI">
            <a:extLst xmlns:a="http://schemas.openxmlformats.org/drawingml/2006/main">
              <a:ext uri="{FF2B5EF4-FFF2-40B4-BE49-F238E27FC236}">
                <a16:creationId xmlns:a16="http://schemas.microsoft.com/office/drawing/2014/main" id="{7441B616-70F6-4159-8BDB-5D59AC17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292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VIRGIGOLI</a:t>
            </a:r>
          </a:p>
        </p:txBody>
      </p:sp>
      <p:sp>
        <p:nvSpPr>
          <p:cNvPr id="7" name="creator-12K">
            <a:extLst xmlns:a="http://schemas.openxmlformats.org/drawingml/2006/main">
              <a:ext uri="{FF2B5EF4-FFF2-40B4-BE49-F238E27FC236}">
                <a16:creationId xmlns:a16="http://schemas.microsoft.com/office/drawing/2014/main" id="{64B3FEA4-0EB6-46C5-B51B-D0BED1DD7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95950"/>
            <a:ext cx="240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0">
                <a:solidFill>
                  <a:srgbClr val="161616"/>
                </a:solidFill>
              </a:defRPr>
            </a:pPr>
            <a:r>
              <a:rPr sz="2850" b="0">
                <a:solidFill>
                  <a:srgbClr val="161616"/>
                </a:solidFill>
              </a:rPr>
              <a:t>12K</a:t>
            </a:r>
          </a:p>
        </p:txBody>
      </p:sp>
      <p:sp>
        <p:nvSpPr>
          <p:cNvPr id="8" name="creator-type-VIRGIGOLI">
            <a:extLst xmlns:a="http://schemas.openxmlformats.org/drawingml/2006/main">
              <a:ext uri="{FF2B5EF4-FFF2-40B4-BE49-F238E27FC236}">
                <a16:creationId xmlns:a16="http://schemas.microsoft.com/office/drawing/2014/main" id="{8C4E4DCF-12AA-4039-9687-37965F1AA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1030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B6B6B"/>
                </a:solidFill>
              </a:defRPr>
            </a:pPr>
            <a:r>
              <a:rPr sz="975" b="1">
                <a:solidFill>
                  <a:srgbClr val="6B6B6B"/>
                </a:solidFill>
              </a:rPr>
              <a:t>MICRO · LIFESTYLE / TRAVEL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d3f903aa7d4f99"/>
          <a:srcRect xmlns:a="http://schemas.openxmlformats.org/drawingml/2006/main" l="0" t="28218" r="0" b="282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33750" y="2952750"/>
            <a:ext cx="2400300" cy="226695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10" name="creator-LIVIN_THE_VANTASY">
            <a:extLst xmlns:a="http://schemas.openxmlformats.org/drawingml/2006/main">
              <a:ext uri="{FF2B5EF4-FFF2-40B4-BE49-F238E27FC236}">
                <a16:creationId xmlns:a16="http://schemas.microsoft.com/office/drawing/2014/main" id="{5669603D-2096-4B58-A4F3-72B31EAD7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292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LIVIN_THE_VANTASY</a:t>
            </a:r>
          </a:p>
        </p:txBody>
      </p:sp>
      <p:sp>
        <p:nvSpPr>
          <p:cNvPr id="11" name="creator-61K">
            <a:extLst xmlns:a="http://schemas.openxmlformats.org/drawingml/2006/main">
              <a:ext uri="{FF2B5EF4-FFF2-40B4-BE49-F238E27FC236}">
                <a16:creationId xmlns:a16="http://schemas.microsoft.com/office/drawing/2014/main" id="{DE00D6EA-3898-405F-907D-278D2874B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695950"/>
            <a:ext cx="240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0">
                <a:solidFill>
                  <a:srgbClr val="161616"/>
                </a:solidFill>
              </a:defRPr>
            </a:pPr>
            <a:r>
              <a:rPr sz="2850" b="0">
                <a:solidFill>
                  <a:srgbClr val="161616"/>
                </a:solidFill>
              </a:rPr>
              <a:t>61K</a:t>
            </a:r>
          </a:p>
        </p:txBody>
      </p:sp>
      <p:sp>
        <p:nvSpPr>
          <p:cNvPr id="12" name="creator-type-LIVIN_THE_VANTASY">
            <a:extLst xmlns:a="http://schemas.openxmlformats.org/drawingml/2006/main">
              <a:ext uri="{FF2B5EF4-FFF2-40B4-BE49-F238E27FC236}">
                <a16:creationId xmlns:a16="http://schemas.microsoft.com/office/drawing/2014/main" id="{5876E2B4-AA5D-4402-BD2F-F3918DE4C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621030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B6B6B"/>
                </a:solidFill>
              </a:defRPr>
            </a:pPr>
            <a:r>
              <a:rPr sz="975" b="1">
                <a:solidFill>
                  <a:srgbClr val="6B6B6B"/>
                </a:solidFill>
              </a:rPr>
              <a:t>MID-TIER · VANLIFE / OUTDOORS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22a9ff9594fa3"/>
          <a:srcRect xmlns:a="http://schemas.openxmlformats.org/drawingml/2006/main" l="0" t="28218" r="0" b="282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53150" y="2952750"/>
            <a:ext cx="2400300" cy="226695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14" name="creator-FEDERICOBORELLI">
            <a:extLst xmlns:a="http://schemas.openxmlformats.org/drawingml/2006/main">
              <a:ext uri="{FF2B5EF4-FFF2-40B4-BE49-F238E27FC236}">
                <a16:creationId xmlns:a16="http://schemas.microsoft.com/office/drawing/2014/main" id="{94F8FCF2-CB4E-4FB3-AD03-3EEFEF260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4292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FEDERICOBORELLI</a:t>
            </a:r>
          </a:p>
        </p:txBody>
      </p:sp>
      <p:sp>
        <p:nvSpPr>
          <p:cNvPr id="15" name="creator-83K">
            <a:extLst xmlns:a="http://schemas.openxmlformats.org/drawingml/2006/main">
              <a:ext uri="{FF2B5EF4-FFF2-40B4-BE49-F238E27FC236}">
                <a16:creationId xmlns:a16="http://schemas.microsoft.com/office/drawing/2014/main" id="{1B3D98F4-65B9-4775-9042-0D954018C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695950"/>
            <a:ext cx="240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0">
                <a:solidFill>
                  <a:srgbClr val="161616"/>
                </a:solidFill>
              </a:defRPr>
            </a:pPr>
            <a:r>
              <a:rPr sz="2850" b="0">
                <a:solidFill>
                  <a:srgbClr val="161616"/>
                </a:solidFill>
              </a:rPr>
              <a:t>83K</a:t>
            </a:r>
          </a:p>
        </p:txBody>
      </p:sp>
      <p:sp>
        <p:nvSpPr>
          <p:cNvPr id="16" name="creator-type-FEDERICOBORELLI">
            <a:extLst xmlns:a="http://schemas.openxmlformats.org/drawingml/2006/main">
              <a:ext uri="{FF2B5EF4-FFF2-40B4-BE49-F238E27FC236}">
                <a16:creationId xmlns:a16="http://schemas.microsoft.com/office/drawing/2014/main" id="{5130F23D-0FEA-4201-9466-6A3758E2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621030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B6B6B"/>
                </a:solidFill>
              </a:defRPr>
            </a:pPr>
            <a:r>
              <a:rPr sz="975" b="1">
                <a:solidFill>
                  <a:srgbClr val="6B6B6B"/>
                </a:solidFill>
              </a:rPr>
              <a:t>MID-TIER · ADVENTURE TRAVEL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43b110f19e4cfc"/>
          <a:srcRect xmlns:a="http://schemas.openxmlformats.org/drawingml/2006/main" l="0" t="28218" r="0" b="282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72550" y="2952750"/>
            <a:ext cx="2400300" cy="226695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18" name="creator-SARASCERELLI">
            <a:extLst xmlns:a="http://schemas.openxmlformats.org/drawingml/2006/main">
              <a:ext uri="{FF2B5EF4-FFF2-40B4-BE49-F238E27FC236}">
                <a16:creationId xmlns:a16="http://schemas.microsoft.com/office/drawing/2014/main" id="{FA93F640-6F9A-432E-97EB-5184C9D7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4292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SARASCERELLI</a:t>
            </a:r>
          </a:p>
        </p:txBody>
      </p:sp>
      <p:sp>
        <p:nvSpPr>
          <p:cNvPr id="19" name="creator-269K">
            <a:extLst xmlns:a="http://schemas.openxmlformats.org/drawingml/2006/main">
              <a:ext uri="{FF2B5EF4-FFF2-40B4-BE49-F238E27FC236}">
                <a16:creationId xmlns:a16="http://schemas.microsoft.com/office/drawing/2014/main" id="{59516B86-BA0B-4956-B738-44E9BAFA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695950"/>
            <a:ext cx="240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0">
                <a:solidFill>
                  <a:srgbClr val="FF3F57"/>
                </a:solidFill>
              </a:defRPr>
            </a:pPr>
            <a:r>
              <a:rPr sz="2850" b="0">
                <a:solidFill>
                  <a:srgbClr val="FF3F57"/>
                </a:solidFill>
              </a:rPr>
              <a:t>269K</a:t>
            </a:r>
          </a:p>
        </p:txBody>
      </p:sp>
      <p:sp>
        <p:nvSpPr>
          <p:cNvPr id="20" name="creator-type-SARASCERELLI">
            <a:extLst xmlns:a="http://schemas.openxmlformats.org/drawingml/2006/main">
              <a:ext uri="{FF2B5EF4-FFF2-40B4-BE49-F238E27FC236}">
                <a16:creationId xmlns:a16="http://schemas.microsoft.com/office/drawing/2014/main" id="{4F4650BE-ACED-4341-8D4A-D2AF33A7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621030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B6B6B"/>
                </a:solidFill>
              </a:defRPr>
            </a:pPr>
            <a:r>
              <a:rPr sz="975" b="1">
                <a:solidFill>
                  <a:srgbClr val="6B6B6B"/>
                </a:solidFill>
              </a:rPr>
              <a:t>MACRO · LIFESTYLE / COMEDY</a:t>
            </a:r>
          </a:p>
        </p:txBody>
      </p:sp>
    </p:spTree>
    <p:extLst>
      <p:ext uri="{BB962C8B-B14F-4D97-AF65-F5344CB8AC3E}">
        <p14:creationId xmlns:p14="http://schemas.microsoft.com/office/powerpoint/2010/main" val="1090390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9">
            <a:extLst xmlns:a="http://schemas.openxmlformats.org/drawingml/2006/main">
              <a:ext uri="{FF2B5EF4-FFF2-40B4-BE49-F238E27FC236}">
                <a16:creationId xmlns:a16="http://schemas.microsoft.com/office/drawing/2014/main" id="{F8E7371D-CBD8-4EAD-A99E-1C9469965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PARTNERSHIP FORMATS</a:t>
            </a:r>
          </a:p>
        </p:txBody>
      </p:sp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4DA31FFA-A64F-4303-84A6-F435484BA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09</a:t>
            </a:r>
          </a:p>
        </p:txBody>
      </p:sp>
      <p:sp>
        <p:nvSpPr>
          <p:cNvPr id="3" name="formats-title">
            <a:extLst xmlns:a="http://schemas.openxmlformats.org/drawingml/2006/main">
              <a:ext uri="{FF2B5EF4-FFF2-40B4-BE49-F238E27FC236}">
                <a16:creationId xmlns:a16="http://schemas.microsoft.com/office/drawing/2014/main" id="{4A534F16-411F-4876-942F-59B79B914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6477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0">
                <a:solidFill>
                  <a:srgbClr val="FFFFFF"/>
                </a:solidFill>
              </a:defRPr>
            </a:pPr>
            <a:r>
              <a:rPr sz="3900" b="0">
                <a:solidFill>
                  <a:srgbClr val="FFFFFF"/>
                </a:solidFill>
              </a:rPr>
              <a:t>THE FORMAT CHANGED</a:t>
            </a:r>
          </a:p>
          <a:p xmlns:a="http://schemas.openxmlformats.org/drawingml/2006/main">
            <a:pPr algn="l">
              <a:buNone/>
              <a:defRPr sz="3900" b="0">
                <a:solidFill>
                  <a:srgbClr val="FFFFFF"/>
                </a:solidFill>
              </a:defRPr>
            </a:pPr>
            <a:r>
              <a:rPr sz="3900" b="0">
                <a:solidFill>
                  <a:srgbClr val="FFFFFF"/>
                </a:solidFill>
              </a:rPr>
              <a:t>WITH THE OBJECTIVE.</a:t>
            </a:r>
          </a:p>
        </p:txBody>
      </p:sp>
      <p:sp>
        <p:nvSpPr>
          <p:cNvPr id="4" name="formats-label-PROMOTION">
            <a:extLst xmlns:a="http://schemas.openxmlformats.org/drawingml/2006/main">
              <a:ext uri="{FF2B5EF4-FFF2-40B4-BE49-F238E27FC236}">
                <a16:creationId xmlns:a16="http://schemas.microsoft.com/office/drawing/2014/main" id="{7E8422BC-9A96-416C-B2B2-6DA0C63B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F3F57"/>
                </a:solidFill>
              </a:defRPr>
            </a:pPr>
            <a:r>
              <a:rPr sz="1650" b="0">
                <a:solidFill>
                  <a:srgbClr val="FF3F57"/>
                </a:solidFill>
              </a:rPr>
              <a:t>PROMOTION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60ccb5fe344005"/>
          <a:srcRect xmlns:a="http://schemas.openxmlformats.org/drawingml/2006/main" l="0" t="27076" r="0" b="270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571750"/>
            <a:ext cx="3143250" cy="3124200"/>
          </a:xfrm>
          <a:prstGeom xmlns:a="http://schemas.openxmlformats.org/drawingml/2006/main" prst="roundRect">
            <a:avLst>
              <a:gd name="adj" fmla="val 3659"/>
            </a:avLst>
          </a:prstGeom>
        </p:spPr>
      </p:pic>
      <p:sp>
        <p:nvSpPr>
          <p:cNvPr id="6" name="formats-desc-PROMOTION">
            <a:extLst xmlns:a="http://schemas.openxmlformats.org/drawingml/2006/main">
              <a:ext uri="{FF2B5EF4-FFF2-40B4-BE49-F238E27FC236}">
                <a16:creationId xmlns:a16="http://schemas.microsoft.com/office/drawing/2014/main" id="{2EE04A65-EE77-4307-859B-D3DF06FAC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Macro reach + coded offer</a:t>
            </a:r>
          </a:p>
        </p:txBody>
      </p:sp>
      <p:sp>
        <p:nvSpPr>
          <p:cNvPr id="7" name="formats-label-STORYTELLING">
            <a:extLst xmlns:a="http://schemas.openxmlformats.org/drawingml/2006/main">
              <a:ext uri="{FF2B5EF4-FFF2-40B4-BE49-F238E27FC236}">
                <a16:creationId xmlns:a16="http://schemas.microsoft.com/office/drawing/2014/main" id="{0E846B17-B9C1-4F0E-AB9B-1A839D9D2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21907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F3F57"/>
                </a:solidFill>
              </a:defRPr>
            </a:pPr>
            <a:r>
              <a:rPr sz="1650" b="0">
                <a:solidFill>
                  <a:srgbClr val="FF3F57"/>
                </a:solidFill>
              </a:rPr>
              <a:t>STORYTELLING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ab381660624338"/>
          <a:srcRect xmlns:a="http://schemas.openxmlformats.org/drawingml/2006/main" l="0" t="27076" r="0" b="270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71950" y="2571750"/>
            <a:ext cx="3143250" cy="3124200"/>
          </a:xfrm>
          <a:prstGeom xmlns:a="http://schemas.openxmlformats.org/drawingml/2006/main" prst="roundRect">
            <a:avLst>
              <a:gd name="adj" fmla="val 3659"/>
            </a:avLst>
          </a:prstGeom>
        </p:spPr>
      </p:pic>
      <p:sp>
        <p:nvSpPr>
          <p:cNvPr id="9" name="formats-desc-STORYTELLING">
            <a:extLst xmlns:a="http://schemas.openxmlformats.org/drawingml/2006/main">
              <a:ext uri="{FF2B5EF4-FFF2-40B4-BE49-F238E27FC236}">
                <a16:creationId xmlns:a16="http://schemas.microsoft.com/office/drawing/2014/main" id="{7970F546-4BDA-47FA-998B-63C3D475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9055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Personal narrative + offer</a:t>
            </a:r>
          </a:p>
        </p:txBody>
      </p:sp>
      <p:sp>
        <p:nvSpPr>
          <p:cNvPr id="10" name="formats-label-AUTHENTICITY">
            <a:extLst xmlns:a="http://schemas.openxmlformats.org/drawingml/2006/main">
              <a:ext uri="{FF2B5EF4-FFF2-40B4-BE49-F238E27FC236}">
                <a16:creationId xmlns:a16="http://schemas.microsoft.com/office/drawing/2014/main" id="{F3B7CEF5-89A1-47BC-B510-2B4B133D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1907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F3F57"/>
                </a:solidFill>
              </a:defRPr>
            </a:pPr>
            <a:r>
              <a:rPr sz="1650" b="0">
                <a:solidFill>
                  <a:srgbClr val="FF3F57"/>
                </a:solidFill>
              </a:rPr>
              <a:t>AUTHENTICITY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06e35e0e4944df"/>
          <a:srcRect xmlns:a="http://schemas.openxmlformats.org/drawingml/2006/main" l="0" t="27076" r="0" b="270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29550" y="2571750"/>
            <a:ext cx="3143250" cy="3124200"/>
          </a:xfrm>
          <a:prstGeom xmlns:a="http://schemas.openxmlformats.org/drawingml/2006/main" prst="roundRect">
            <a:avLst>
              <a:gd name="adj" fmla="val 3659"/>
            </a:avLst>
          </a:prstGeom>
        </p:spPr>
      </p:pic>
      <p:sp>
        <p:nvSpPr>
          <p:cNvPr id="12" name="formats-desc-AUTHENTICITY">
            <a:extLst xmlns:a="http://schemas.openxmlformats.org/drawingml/2006/main">
              <a:ext uri="{FF2B5EF4-FFF2-40B4-BE49-F238E27FC236}">
                <a16:creationId xmlns:a16="http://schemas.microsoft.com/office/drawing/2014/main" id="{EE4476E0-216A-4690-951D-7628E47CA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9055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First-person trip reflection</a:t>
            </a:r>
          </a:p>
        </p:txBody>
      </p:sp>
    </p:spTree>
    <p:extLst>
      <p:ext uri="{BB962C8B-B14F-4D97-AF65-F5344CB8AC3E}">
        <p14:creationId xmlns:p14="http://schemas.microsoft.com/office/powerpoint/2010/main" val="2602771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header-10">
            <a:extLst xmlns:a="http://schemas.openxmlformats.org/drawingml/2006/main">
              <a:ext uri="{FF2B5EF4-FFF2-40B4-BE49-F238E27FC236}">
                <a16:creationId xmlns:a16="http://schemas.microsoft.com/office/drawing/2014/main" id="{7CED8BDD-F063-46BF-9457-D901DEBF5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CREATOR → GROUP LEADER FIT</a:t>
            </a:r>
          </a:p>
        </p:txBody>
      </p:sp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A5AF6128-60C9-47E4-BCFC-BEAEF55A7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10</a:t>
            </a:r>
          </a:p>
        </p:txBody>
      </p:sp>
      <p:sp>
        <p:nvSpPr>
          <p:cNvPr id="3" name="community-title">
            <a:extLst xmlns:a="http://schemas.openxmlformats.org/drawingml/2006/main">
              <a:ext uri="{FF2B5EF4-FFF2-40B4-BE49-F238E27FC236}">
                <a16:creationId xmlns:a16="http://schemas.microsoft.com/office/drawing/2014/main" id="{1327BAFB-47E8-43D0-8130-B332AA53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90487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GROUP LEADER FIT WAS VISIBLE</a:t>
            </a:r>
          </a:p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BEFORE THE BRIEF.</a:t>
            </a:r>
          </a:p>
        </p:txBody>
      </p:sp>
      <p:sp>
        <p:nvSpPr>
          <p:cNvPr id="4" name="community-sub">
            <a:extLst xmlns:a="http://schemas.openxmlformats.org/drawingml/2006/main">
              <a:ext uri="{FF2B5EF4-FFF2-40B4-BE49-F238E27FC236}">
                <a16:creationId xmlns:a16="http://schemas.microsoft.com/office/drawing/2014/main" id="{B0FD4469-4C4F-4818-B906-7E39E6095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431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6B"/>
                </a:solidFill>
              </a:defRPr>
            </a:pPr>
            <a:r>
              <a:rPr sz="1575" b="0">
                <a:solidFill>
                  <a:srgbClr val="6B6B6B"/>
                </a:solidFill>
              </a:rPr>
              <a:t>He already brought strangers together outdoors. That combination—content, coordination and group energy—matched WeRoad’s product more closely than reach alone.</a:t>
            </a:r>
          </a:p>
        </p:txBody>
      </p:sp>
      <p:sp>
        <p:nvSpPr>
          <p:cNvPr id="5" name="community-arrow-1">
            <a:extLst xmlns:a="http://schemas.openxmlformats.org/drawingml/2006/main">
              <a:ext uri="{FF2B5EF4-FFF2-40B4-BE49-F238E27FC236}">
                <a16:creationId xmlns:a16="http://schemas.microsoft.com/office/drawing/2014/main" id="{2D0A19DA-019D-40E4-BBD1-2B480A811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943350"/>
            <a:ext cx="6477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3600" b="0">
                <a:solidFill>
                  <a:srgbClr val="FF3F57"/>
                </a:solidFill>
              </a:defRPr>
            </a:pPr>
            <a:r>
              <a:rPr sz="3600" b="0">
                <a:solidFill>
                  <a:srgbClr val="FF3F57"/>
                </a:solidFill>
              </a:rPr>
              <a:t>→</a:t>
            </a:r>
          </a:p>
        </p:txBody>
      </p:sp>
      <p:sp>
        <p:nvSpPr>
          <p:cNvPr id="6" name="community-arrow-2">
            <a:extLst xmlns:a="http://schemas.openxmlformats.org/drawingml/2006/main">
              <a:ext uri="{FF2B5EF4-FFF2-40B4-BE49-F238E27FC236}">
                <a16:creationId xmlns:a16="http://schemas.microsoft.com/office/drawing/2014/main" id="{E86007FE-3E3C-4183-BCB6-DD51536AC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943350"/>
            <a:ext cx="6477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3600" b="0">
                <a:solidFill>
                  <a:srgbClr val="FF3F57"/>
                </a:solidFill>
              </a:defRPr>
            </a:pPr>
            <a:r>
              <a:rPr sz="3600" b="0">
                <a:solidFill>
                  <a:srgbClr val="FF3F57"/>
                </a:solidFill>
              </a:rPr>
              <a:t>→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786d5c84c24fca"/>
          <a:srcRect xmlns:a="http://schemas.openxmlformats.org/drawingml/2006/main" l="0" t="30571" r="0" b="305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914650"/>
            <a:ext cx="3143250" cy="2647950"/>
          </a:xfrm>
          <a:prstGeom xmlns:a="http://schemas.openxmlformats.org/drawingml/2006/main" prst="roundRect">
            <a:avLst>
              <a:gd name="adj" fmla="val 4317"/>
            </a:avLst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b6a2b9a02c496d"/>
          <a:srcRect xmlns:a="http://schemas.openxmlformats.org/drawingml/2006/main" l="0" t="32190" r="0" b="3219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24350" y="2914650"/>
            <a:ext cx="3429000" cy="2647950"/>
          </a:xfrm>
          <a:prstGeom xmlns:a="http://schemas.openxmlformats.org/drawingml/2006/main" prst="roundRect">
            <a:avLst>
              <a:gd name="adj" fmla="val 4317"/>
            </a:avLst>
          </a:prstGeom>
        </p:spPr>
      </p:pic>
      <p:sp>
        <p:nvSpPr>
          <p:cNvPr id="9" name="community-store-title-bg">
            <a:extLst xmlns:a="http://schemas.openxmlformats.org/drawingml/2006/main">
              <a:ext uri="{FF2B5EF4-FFF2-40B4-BE49-F238E27FC236}">
                <a16:creationId xmlns:a16="http://schemas.microsoft.com/office/drawing/2014/main" id="{0519016E-752E-404E-A649-FA8B8F17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914650"/>
            <a:ext cx="34290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6"/>
          </a:solidFill>
          <a:ln xmlns:a="http://schemas.openxmlformats.org/drawingml/2006/main" w="0">
            <a:solidFill>
              <a:srgbClr val="161616"/>
            </a:solidFill>
            <a:prstDash val="solid"/>
          </a:ln>
        </p:spPr>
      </p:sp>
      <p:sp>
        <p:nvSpPr>
          <p:cNvPr id="10" name="community-store-title">
            <a:extLst xmlns:a="http://schemas.openxmlformats.org/drawingml/2006/main">
              <a:ext uri="{FF2B5EF4-FFF2-40B4-BE49-F238E27FC236}">
                <a16:creationId xmlns:a16="http://schemas.microsoft.com/office/drawing/2014/main" id="{5663F8F2-96BF-4F71-8700-EC560BEE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057525"/>
            <a:ext cx="3009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SUMMITS WITH STRANGERS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07f8130e54fd8"/>
          <a:srcRect xmlns:a="http://schemas.openxmlformats.org/drawingml/2006/main" l="0" t="31362" r="0" b="313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20100" y="2914650"/>
            <a:ext cx="3276600" cy="2647950"/>
          </a:xfrm>
          <a:prstGeom xmlns:a="http://schemas.openxmlformats.org/drawingml/2006/main" prst="roundRect">
            <a:avLst>
              <a:gd name="adj" fmla="val 4317"/>
            </a:avLst>
          </a:prstGeom>
        </p:spPr>
      </p:pic>
      <p:sp>
        <p:nvSpPr>
          <p:cNvPr id="12" name="community-cap-1">
            <a:extLst xmlns:a="http://schemas.openxmlformats.org/drawingml/2006/main">
              <a:ext uri="{FF2B5EF4-FFF2-40B4-BE49-F238E27FC236}">
                <a16:creationId xmlns:a16="http://schemas.microsoft.com/office/drawing/2014/main" id="{27AA0CB5-7BCD-453A-8F21-0BF3775C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340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OUTDOOR CREDIBILITY</a:t>
            </a:r>
          </a:p>
        </p:txBody>
      </p:sp>
      <p:sp>
        <p:nvSpPr>
          <p:cNvPr id="13" name="community-cap-2">
            <a:extLst xmlns:a="http://schemas.openxmlformats.org/drawingml/2006/main">
              <a:ext uri="{FF2B5EF4-FFF2-40B4-BE49-F238E27FC236}">
                <a16:creationId xmlns:a16="http://schemas.microsoft.com/office/drawing/2014/main" id="{6EF1BFE3-1BCF-4891-AA1F-8033ECAA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34050"/>
            <a:ext cx="342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STRANGERS SHOWED UP</a:t>
            </a:r>
          </a:p>
        </p:txBody>
      </p:sp>
      <p:sp>
        <p:nvSpPr>
          <p:cNvPr id="14" name="community-cap-3">
            <a:extLst xmlns:a="http://schemas.openxmlformats.org/drawingml/2006/main">
              <a:ext uri="{FF2B5EF4-FFF2-40B4-BE49-F238E27FC236}">
                <a16:creationId xmlns:a16="http://schemas.microsoft.com/office/drawing/2014/main" id="{E4E2D4FC-F863-4F44-ABD1-6563BDB4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734050"/>
            <a:ext cx="3276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161616"/>
                </a:solidFill>
              </a:defRPr>
            </a:pPr>
            <a:r>
              <a:rPr sz="1275" b="0">
                <a:solidFill>
                  <a:srgbClr val="161616"/>
                </a:solidFill>
              </a:rPr>
              <a:t>GROUP LEADER POTENTIAL</a:t>
            </a:r>
          </a:p>
        </p:txBody>
      </p:sp>
      <p:sp>
        <p:nvSpPr>
          <p:cNvPr id="15" name="community-conclusion-bg">
            <a:extLst xmlns:a="http://schemas.openxmlformats.org/drawingml/2006/main">
              <a:ext uri="{FF2B5EF4-FFF2-40B4-BE49-F238E27FC236}">
                <a16:creationId xmlns:a16="http://schemas.microsoft.com/office/drawing/2014/main" id="{C4F4AFB6-35D0-4161-B84A-41C5F7F8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72200"/>
            <a:ext cx="111823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16" name="community-conclusion">
            <a:extLst xmlns:a="http://schemas.openxmlformats.org/drawingml/2006/main">
              <a:ext uri="{FF2B5EF4-FFF2-40B4-BE49-F238E27FC236}">
                <a16:creationId xmlns:a16="http://schemas.microsoft.com/office/drawing/2014/main" id="{6E93783F-0AC5-4466-9706-27B1B1D88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267450"/>
            <a:ext cx="10648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REACH INTRODUCES. COMMUNITY SKILL BUILDS THE TRIP.</a:t>
            </a:r>
          </a:p>
        </p:txBody>
      </p:sp>
    </p:spTree>
    <p:extLst>
      <p:ext uri="{BB962C8B-B14F-4D97-AF65-F5344CB8AC3E}">
        <p14:creationId xmlns:p14="http://schemas.microsoft.com/office/powerpoint/2010/main" val="7540311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-11">
            <a:extLst xmlns:a="http://schemas.openxmlformats.org/drawingml/2006/main">
              <a:ext uri="{FF2B5EF4-FFF2-40B4-BE49-F238E27FC236}">
                <a16:creationId xmlns:a16="http://schemas.microsoft.com/office/drawing/2014/main" id="{D6A29A29-604C-415E-8B08-9B745691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COMMUNITY EVENT / THE PROMISE</a:t>
            </a:r>
          </a:p>
        </p:txBody>
      </p:sp>
      <p:sp>
        <p:nvSpPr>
          <p:cNvPr id="2" name="page-11">
            <a:extLst xmlns:a="http://schemas.openxmlformats.org/drawingml/2006/main">
              <a:ext uri="{FF2B5EF4-FFF2-40B4-BE49-F238E27FC236}">
                <a16:creationId xmlns:a16="http://schemas.microsoft.com/office/drawing/2014/main" id="{DF3D08F5-7FC4-4B28-907D-715D0A2D4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11</a:t>
            </a:r>
          </a:p>
        </p:txBody>
      </p:sp>
      <p:sp>
        <p:nvSpPr>
          <p:cNvPr id="3" name="event-setup-image-field">
            <a:extLst xmlns:a="http://schemas.openxmlformats.org/drawingml/2006/main">
              <a:ext uri="{FF2B5EF4-FFF2-40B4-BE49-F238E27FC236}">
                <a16:creationId xmlns:a16="http://schemas.microsoft.com/office/drawing/2014/main" id="{5722CFE6-2769-4296-B70B-93121B0B0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0"/>
            <a:ext cx="6362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6"/>
          </a:solidFill>
          <a:ln xmlns:a="http://schemas.openxmlformats.org/drawingml/2006/main" w="0">
            <a:solidFill>
              <a:srgbClr val="161616"/>
            </a:solidFill>
            <a:prstDash val="solid"/>
          </a:ln>
        </p:spPr>
      </p:sp>
      <p:sp>
        <p:nvSpPr>
          <p:cNvPr id="4" name="event-setup-accent">
            <a:extLst xmlns:a="http://schemas.openxmlformats.org/drawingml/2006/main">
              <a:ext uri="{FF2B5EF4-FFF2-40B4-BE49-F238E27FC236}">
                <a16:creationId xmlns:a16="http://schemas.microsoft.com/office/drawing/2014/main" id="{81F3D607-C805-4CF2-A93E-A27C0A81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76300"/>
            <a:ext cx="1714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5" name="event-setup-title">
            <a:extLst xmlns:a="http://schemas.openxmlformats.org/drawingml/2006/main">
              <a:ext uri="{FF2B5EF4-FFF2-40B4-BE49-F238E27FC236}">
                <a16:creationId xmlns:a16="http://schemas.microsoft.com/office/drawing/2014/main" id="{FAEEC12E-DE27-417B-9F87-B73AB2681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19150"/>
            <a:ext cx="44577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050" b="0">
                <a:solidFill>
                  <a:srgbClr val="161616"/>
                </a:solidFill>
              </a:defRPr>
            </a:pPr>
            <a:r>
              <a:rPr sz="4050" b="0">
                <a:solidFill>
                  <a:srgbClr val="161616"/>
                </a:solidFill>
              </a:rPr>
              <a:t>THE EVENT STARTED</a:t>
            </a:r>
          </a:p>
          <a:p xmlns:a="http://schemas.openxmlformats.org/drawingml/2006/main">
            <a:pPr algn="l">
              <a:buNone/>
              <a:defRPr sz="4050" b="0">
                <a:solidFill>
                  <a:srgbClr val="161616"/>
                </a:solidFill>
              </a:defRPr>
            </a:pPr>
            <a:r>
              <a:rPr sz="4050" b="0">
                <a:solidFill>
                  <a:srgbClr val="161616"/>
                </a:solidFill>
              </a:rPr>
              <a:t>WITH A SIMPLE</a:t>
            </a:r>
          </a:p>
          <a:p xmlns:a="http://schemas.openxmlformats.org/drawingml/2006/main">
            <a:pPr algn="l">
              <a:buNone/>
              <a:defRPr sz="4050" b="0">
                <a:solidFill>
                  <a:srgbClr val="161616"/>
                </a:solidFill>
              </a:defRPr>
            </a:pPr>
            <a:r>
              <a:rPr sz="4050" b="0">
                <a:solidFill>
                  <a:srgbClr val="161616"/>
                </a:solidFill>
              </a:rPr>
              <a:t>PROMISE.</a:t>
            </a:r>
          </a:p>
        </p:txBody>
      </p:sp>
      <p:sp>
        <p:nvSpPr>
          <p:cNvPr id="6" name="event-setup-quote">
            <a:extLst xmlns:a="http://schemas.openxmlformats.org/drawingml/2006/main">
              <a:ext uri="{FF2B5EF4-FFF2-40B4-BE49-F238E27FC236}">
                <a16:creationId xmlns:a16="http://schemas.microsoft.com/office/drawing/2014/main" id="{B22B707D-4266-41D6-8D64-B88245709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57550"/>
            <a:ext cx="4095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0">
                <a:solidFill>
                  <a:srgbClr val="FF3F57"/>
                </a:solidFill>
              </a:defRPr>
            </a:pPr>
            <a:r>
              <a:rPr sz="2250" b="0">
                <a:solidFill>
                  <a:srgbClr val="FF3F57"/>
                </a:solidFill>
              </a:rPr>
              <a:t>“MEETING NEW PEOPLE?</a:t>
            </a:r>
          </a:p>
          <a:p xmlns:a="http://schemas.openxmlformats.org/drawingml/2006/main">
            <a:pPr algn="l">
              <a:buNone/>
              <a:defRPr sz="2250" b="0">
                <a:solidFill>
                  <a:srgbClr val="FF3F57"/>
                </a:solidFill>
              </a:defRPr>
            </a:pPr>
            <a:r>
              <a:rPr sz="2250" b="0">
                <a:solidFill>
                  <a:srgbClr val="FF3F57"/>
                </a:solidFill>
              </a:rPr>
              <a:t>EASIER THAN EVER.”</a:t>
            </a:r>
          </a:p>
        </p:txBody>
      </p:sp>
      <p:sp>
        <p:nvSpPr>
          <p:cNvPr id="7" name="event-setup-body">
            <a:extLst xmlns:a="http://schemas.openxmlformats.org/drawingml/2006/main">
              <a:ext uri="{FF2B5EF4-FFF2-40B4-BE49-F238E27FC236}">
                <a16:creationId xmlns:a16="http://schemas.microsoft.com/office/drawing/2014/main" id="{4BFFA8FC-FB2C-4167-AC84-29FB6ABF8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14850"/>
            <a:ext cx="4095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6B"/>
                </a:solidFill>
              </a:defRPr>
            </a:pPr>
            <a:r>
              <a:rPr sz="1650" b="0">
                <a:solidFill>
                  <a:srgbClr val="6B6B6B"/>
                </a:solidFill>
              </a:rPr>
              <a:t>A small table, a reserved venue and an in-app chat turned an abstract community idea into a clear reason to show up.</a:t>
            </a:r>
          </a:p>
        </p:txBody>
      </p:sp>
      <p:sp>
        <p:nvSpPr>
          <p:cNvPr id="8" name="event-setup-count">
            <a:extLst xmlns:a="http://schemas.openxmlformats.org/drawingml/2006/main">
              <a:ext uri="{FF2B5EF4-FFF2-40B4-BE49-F238E27FC236}">
                <a16:creationId xmlns:a16="http://schemas.microsoft.com/office/drawing/2014/main" id="{FEFE315F-F42F-4C20-A5C1-BAA472ACD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626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61616"/>
                </a:solidFill>
              </a:defRPr>
            </a:pPr>
            <a:r>
              <a:rPr sz="1425" b="0">
                <a:solidFill>
                  <a:srgbClr val="161616"/>
                </a:solidFill>
              </a:rPr>
              <a:t>ONE OF 4+ COMMUNITY EVENTS</a:t>
            </a:r>
          </a:p>
        </p:txBody>
      </p:sp>
      <p:sp>
        <p:nvSpPr>
          <p:cNvPr id="9" name="event-setup-turn">
            <a:extLst xmlns:a="http://schemas.openxmlformats.org/drawingml/2006/main">
              <a:ext uri="{FF2B5EF4-FFF2-40B4-BE49-F238E27FC236}">
                <a16:creationId xmlns:a16="http://schemas.microsoft.com/office/drawing/2014/main" id="{E6DE4239-B1B6-4F26-8769-A44C1AAC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6248400"/>
            <a:ext cx="278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TURN THE PAGE  →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fa9787fc9403c"/>
          <a:srcRect xmlns:a="http://schemas.openxmlformats.org/drawingml/2006/main" l="0" t="11388" r="0" b="113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361950"/>
            <a:ext cx="3390900" cy="5676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1" name="event-listing-proof-mask">
            <a:extLst xmlns:a="http://schemas.openxmlformats.org/drawingml/2006/main">
              <a:ext uri="{FF2B5EF4-FFF2-40B4-BE49-F238E27FC236}">
                <a16:creationId xmlns:a16="http://schemas.microsoft.com/office/drawing/2014/main" id="{2686A084-9337-47A2-888E-B0FC355A8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076700"/>
            <a:ext cx="3390900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6"/>
          </a:solidFill>
          <a:ln xmlns:a="http://schemas.openxmlformats.org/drawingml/2006/main" w="0">
            <a:solidFill>
              <a:srgbClr val="161616"/>
            </a:solidFill>
            <a:prstDash val="solid"/>
          </a:ln>
        </p:spPr>
      </p:sp>
      <p:sp>
        <p:nvSpPr>
          <p:cNvPr id="12" name="event-listing-proof-rule">
            <a:extLst xmlns:a="http://schemas.openxmlformats.org/drawingml/2006/main">
              <a:ext uri="{FF2B5EF4-FFF2-40B4-BE49-F238E27FC236}">
                <a16:creationId xmlns:a16="http://schemas.microsoft.com/office/drawing/2014/main" id="{74BD2A87-0596-4391-A3E2-2914809C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076700"/>
            <a:ext cx="3390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13" name="event-listing-proof-label">
            <a:extLst xmlns:a="http://schemas.openxmlformats.org/drawingml/2006/main">
              <a:ext uri="{FF2B5EF4-FFF2-40B4-BE49-F238E27FC236}">
                <a16:creationId xmlns:a16="http://schemas.microsoft.com/office/drawing/2014/main" id="{68D0EBF4-2009-47E3-88F0-922E622B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5148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THE INVITATION</a:t>
            </a:r>
          </a:p>
        </p:txBody>
      </p:sp>
      <p:sp>
        <p:nvSpPr>
          <p:cNvPr id="14" name="event-listing-proof-caption">
            <a:extLst xmlns:a="http://schemas.openxmlformats.org/drawingml/2006/main">
              <a:ext uri="{FF2B5EF4-FFF2-40B4-BE49-F238E27FC236}">
                <a16:creationId xmlns:a16="http://schemas.microsoft.com/office/drawing/2014/main" id="{FF245390-5907-448C-A4C7-37086B0C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857750"/>
            <a:ext cx="243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6B6B6B"/>
                </a:solidFill>
              </a:defRPr>
            </a:pPr>
            <a:r>
              <a:rPr sz="1275" b="0">
                <a:solidFill>
                  <a:srgbClr val="6B6B6B"/>
                </a:solidFill>
              </a:rPr>
              <a:t>A clear social promise, designed to become a real shared table.</a:t>
            </a:r>
          </a:p>
        </p:txBody>
      </p:sp>
    </p:spTree>
    <p:extLst>
      <p:ext uri="{BB962C8B-B14F-4D97-AF65-F5344CB8AC3E}">
        <p14:creationId xmlns:p14="http://schemas.microsoft.com/office/powerpoint/2010/main" val="2750329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er-12">
            <a:extLst xmlns:a="http://schemas.openxmlformats.org/drawingml/2006/main">
              <a:ext uri="{FF2B5EF4-FFF2-40B4-BE49-F238E27FC236}">
                <a16:creationId xmlns:a16="http://schemas.microsoft.com/office/drawing/2014/main" id="{5EE7EBD7-5931-4D91-8CE4-DFC2350A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COMMUNITY EVENT / THE REVEAL</a:t>
            </a:r>
          </a:p>
        </p:txBody>
      </p:sp>
      <p:sp>
        <p:nvSpPr>
          <p:cNvPr id="2" name="page-12">
            <a:extLst xmlns:a="http://schemas.openxmlformats.org/drawingml/2006/main">
              <a:ext uri="{FF2B5EF4-FFF2-40B4-BE49-F238E27FC236}">
                <a16:creationId xmlns:a16="http://schemas.microsoft.com/office/drawing/2014/main" id="{41A70EC9-7C18-4EDC-8769-DB02BFCA0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12</a:t>
            </a:r>
          </a:p>
        </p:txBody>
      </p:sp>
      <p:sp>
        <p:nvSpPr>
          <p:cNvPr id="3" name="event-reveal-accent">
            <a:extLst xmlns:a="http://schemas.openxmlformats.org/drawingml/2006/main">
              <a:ext uri="{FF2B5EF4-FFF2-40B4-BE49-F238E27FC236}">
                <a16:creationId xmlns:a16="http://schemas.microsoft.com/office/drawing/2014/main" id="{C42B229E-08AC-435E-AD3C-C57A6DE2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76300"/>
            <a:ext cx="1714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4" name="event-reveal-title">
            <a:extLst xmlns:a="http://schemas.openxmlformats.org/drawingml/2006/main">
              <a:ext uri="{FF2B5EF4-FFF2-40B4-BE49-F238E27FC236}">
                <a16:creationId xmlns:a16="http://schemas.microsoft.com/office/drawing/2014/main" id="{CB5C1DBA-225F-4FCE-B346-B7D3EAFE2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19150"/>
            <a:ext cx="4362450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0">
                <a:solidFill>
                  <a:srgbClr val="161616"/>
                </a:solidFill>
              </a:defRPr>
            </a:pPr>
            <a:r>
              <a:rPr sz="3900" b="0">
                <a:solidFill>
                  <a:srgbClr val="161616"/>
                </a:solidFill>
              </a:rPr>
              <a:t>THE PROMISE</a:t>
            </a:r>
          </a:p>
          <a:p xmlns:a="http://schemas.openxmlformats.org/drawingml/2006/main">
            <a:pPr algn="l">
              <a:buNone/>
              <a:defRPr sz="3900" b="0">
                <a:solidFill>
                  <a:srgbClr val="161616"/>
                </a:solidFill>
              </a:defRPr>
            </a:pPr>
            <a:r>
              <a:rPr sz="3900" b="0">
                <a:solidFill>
                  <a:srgbClr val="161616"/>
                </a:solidFill>
              </a:rPr>
              <a:t>BECAME A ROOM</a:t>
            </a:r>
          </a:p>
          <a:p xmlns:a="http://schemas.openxmlformats.org/drawingml/2006/main">
            <a:pPr algn="l">
              <a:buNone/>
              <a:defRPr sz="3900" b="0">
                <a:solidFill>
                  <a:srgbClr val="161616"/>
                </a:solidFill>
              </a:defRPr>
            </a:pPr>
            <a:r>
              <a:rPr sz="3900" b="0">
                <a:solidFill>
                  <a:srgbClr val="161616"/>
                </a:solidFill>
              </a:rPr>
              <a:t>FULL OF NEW</a:t>
            </a:r>
          </a:p>
          <a:p xmlns:a="http://schemas.openxmlformats.org/drawingml/2006/main">
            <a:pPr algn="l">
              <a:buNone/>
              <a:defRPr sz="3900" b="0">
                <a:solidFill>
                  <a:srgbClr val="161616"/>
                </a:solidFill>
              </a:defRPr>
            </a:pPr>
            <a:r>
              <a:rPr sz="3900" b="0">
                <a:solidFill>
                  <a:srgbClr val="161616"/>
                </a:solidFill>
              </a:rPr>
              <a:t>CONNECTIONS.</a:t>
            </a:r>
          </a:p>
        </p:txBody>
      </p:sp>
      <p:sp>
        <p:nvSpPr>
          <p:cNvPr id="5" name="event-reveal-body">
            <a:extLst xmlns:a="http://schemas.openxmlformats.org/drawingml/2006/main">
              <a:ext uri="{FF2B5EF4-FFF2-40B4-BE49-F238E27FC236}">
                <a16:creationId xmlns:a16="http://schemas.microsoft.com/office/drawing/2014/main" id="{0C8A9B93-9B2F-48E4-A0EA-63DBED00A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14800"/>
            <a:ext cx="4095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6B"/>
                </a:solidFill>
              </a:defRPr>
            </a:pPr>
            <a:r>
              <a:rPr sz="1650" b="0">
                <a:solidFill>
                  <a:srgbClr val="6B6B6B"/>
                </a:solidFill>
              </a:rPr>
              <a:t>The listing lowered the social barrier; the shared table delivered the promise the brand made—new people meeting in real life.</a:t>
            </a:r>
          </a:p>
        </p:txBody>
      </p:sp>
      <p:sp>
        <p:nvSpPr>
          <p:cNvPr id="6" name="event-reveal-label">
            <a:extLst xmlns:a="http://schemas.openxmlformats.org/drawingml/2006/main">
              <a:ext uri="{FF2B5EF4-FFF2-40B4-BE49-F238E27FC236}">
                <a16:creationId xmlns:a16="http://schemas.microsoft.com/office/drawing/2014/main" id="{72205419-E874-4D35-BCE3-0018A30E5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626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FF3F57"/>
                </a:solidFill>
              </a:defRPr>
            </a:pPr>
            <a:r>
              <a:rPr sz="1425" b="0">
                <a:solidFill>
                  <a:srgbClr val="FF3F57"/>
                </a:solidFill>
              </a:rPr>
              <a:t>LISTING  →  LIVED EXPERIENCE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8d698e45bc4215"/>
          <a:srcRect xmlns:a="http://schemas.openxmlformats.org/drawingml/2006/main" l="4634" t="0" r="463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29300" y="0"/>
            <a:ext cx="63627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937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ugc-copy-field">
            <a:extLst xmlns:a="http://schemas.openxmlformats.org/drawingml/2006/main">
              <a:ext uri="{FF2B5EF4-FFF2-40B4-BE49-F238E27FC236}">
                <a16:creationId xmlns:a16="http://schemas.microsoft.com/office/drawing/2014/main" id="{2D94F3CF-163F-4265-A096-8B32F5282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2" name="ugc-kicker">
            <a:extLst xmlns:a="http://schemas.openxmlformats.org/drawingml/2006/main">
              <a:ext uri="{FF2B5EF4-FFF2-40B4-BE49-F238E27FC236}">
                <a16:creationId xmlns:a16="http://schemas.microsoft.com/office/drawing/2014/main" id="{26D76D30-7A03-4945-8DDB-8016DC328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72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UGC LIBRARY</a:t>
            </a:r>
          </a:p>
        </p:txBody>
      </p:sp>
      <p:sp>
        <p:nvSpPr>
          <p:cNvPr id="3" name="ugc-title">
            <a:extLst xmlns:a="http://schemas.openxmlformats.org/drawingml/2006/main">
              <a:ext uri="{FF2B5EF4-FFF2-40B4-BE49-F238E27FC236}">
                <a16:creationId xmlns:a16="http://schemas.microsoft.com/office/drawing/2014/main" id="{4F0E408A-88E4-4576-A6EE-B7878C427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314450"/>
            <a:ext cx="30480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750" b="0">
                <a:solidFill>
                  <a:srgbClr val="FFFFFF"/>
                </a:solidFill>
              </a:defRPr>
            </a:pPr>
            <a:r>
              <a:rPr sz="3750" b="0">
                <a:solidFill>
                  <a:srgbClr val="FFFFFF"/>
                </a:solidFill>
              </a:rPr>
              <a:t>EVERY TRIP</a:t>
            </a:r>
          </a:p>
          <a:p xmlns:a="http://schemas.openxmlformats.org/drawingml/2006/main">
            <a:pPr algn="l">
              <a:buNone/>
              <a:defRPr sz="3750" b="0">
                <a:solidFill>
                  <a:srgbClr val="FFFFFF"/>
                </a:solidFill>
              </a:defRPr>
            </a:pPr>
            <a:r>
              <a:rPr sz="3750" b="0">
                <a:solidFill>
                  <a:srgbClr val="FFFFFF"/>
                </a:solidFill>
              </a:rPr>
              <a:t>CREATED PROOF</a:t>
            </a:r>
          </a:p>
          <a:p xmlns:a="http://schemas.openxmlformats.org/drawingml/2006/main">
            <a:pPr algn="l">
              <a:buNone/>
              <a:defRPr sz="3750" b="0">
                <a:solidFill>
                  <a:srgbClr val="FFFFFF"/>
                </a:solidFill>
              </a:defRPr>
            </a:pPr>
            <a:r>
              <a:rPr sz="3750" b="0">
                <a:solidFill>
                  <a:srgbClr val="FFFFFF"/>
                </a:solidFill>
              </a:rPr>
              <a:t>THE BRAND</a:t>
            </a:r>
          </a:p>
          <a:p xmlns:a="http://schemas.openxmlformats.org/drawingml/2006/main">
            <a:pPr algn="l">
              <a:buNone/>
              <a:defRPr sz="3750" b="0">
                <a:solidFill>
                  <a:srgbClr val="FFFFFF"/>
                </a:solidFill>
              </a:defRPr>
            </a:pPr>
            <a:r>
              <a:rPr sz="3750" b="0">
                <a:solidFill>
                  <a:srgbClr val="FFFFFF"/>
                </a:solidFill>
              </a:rPr>
              <a:t>COULD REUSE.</a:t>
            </a:r>
          </a:p>
        </p:txBody>
      </p:sp>
      <p:sp>
        <p:nvSpPr>
          <p:cNvPr id="4" name="ugc-body">
            <a:extLst xmlns:a="http://schemas.openxmlformats.org/drawingml/2006/main">
              <a:ext uri="{FF2B5EF4-FFF2-40B4-BE49-F238E27FC236}">
                <a16:creationId xmlns:a16="http://schemas.microsoft.com/office/drawing/2014/main" id="{9A2DBBEF-924A-4345-8D31-6B55D8FC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30099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Images and videos were organized and tagged as a reusable asset library for future organic and paid content.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0846076eb94e4b"/>
          <a:srcRect xmlns:a="http://schemas.openxmlformats.org/drawingml/2006/main" l="0" t="10008" r="0" b="100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00500" y="0"/>
            <a:ext cx="4095750" cy="2381250"/>
          </a:xfrm>
          <a:prstGeom xmlns:a="http://schemas.openxmlformats.org/drawingml/2006/main" prst="rect">
            <a:avLst/>
          </a:prstGeom>
        </p:spPr>
      </p:pic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00093f833e4c68"/>
          <a:srcRect xmlns:a="http://schemas.openxmlformats.org/drawingml/2006/main" l="0" t="20505" r="0" b="205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96250" y="0"/>
            <a:ext cx="4095750" cy="2381250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144a0b31bd46f2"/>
          <a:srcRect xmlns:a="http://schemas.openxmlformats.org/drawingml/2006/main" l="1226" t="0" r="12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00500" y="2381250"/>
            <a:ext cx="2724150" cy="2238375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14922d066e40f2"/>
          <a:srcRect xmlns:a="http://schemas.openxmlformats.org/drawingml/2006/main" l="0" t="2042" r="0" b="20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24650" y="2381250"/>
            <a:ext cx="2724150" cy="2238375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d3a9e9e2b4693"/>
          <a:srcRect xmlns:a="http://schemas.openxmlformats.org/drawingml/2006/main" l="0" t="19126" r="0" b="191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48800" y="2381250"/>
            <a:ext cx="2743200" cy="2238375"/>
          </a:xfrm>
          <a:prstGeom xmlns:a="http://schemas.openxmlformats.org/drawingml/2006/main" prst="rect">
            <a:avLst/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e70e0a1574d57"/>
          <a:srcRect xmlns:a="http://schemas.openxmlformats.org/drawingml/2006/main" l="0" t="27888" r="0" b="278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00500" y="4619625"/>
            <a:ext cx="4095750" cy="2238375"/>
          </a:xfrm>
          <a:prstGeom xmlns:a="http://schemas.openxmlformats.org/drawingml/2006/main" prst="rect">
            <a:avLst/>
          </a:prstGeom>
        </p:spPr>
      </p:pic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672cba5d4f4f52"/>
          <a:srcRect xmlns:a="http://schemas.openxmlformats.org/drawingml/2006/main" l="0" t="37396" r="0" b="373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96250" y="4619625"/>
            <a:ext cx="4095750" cy="2238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2558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header-14">
            <a:extLst xmlns:a="http://schemas.openxmlformats.org/drawingml/2006/main">
              <a:ext uri="{FF2B5EF4-FFF2-40B4-BE49-F238E27FC236}">
                <a16:creationId xmlns:a16="http://schemas.microsoft.com/office/drawing/2014/main" id="{4B5C6474-CD08-44C8-9F3B-5021781E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UGC LIBRARY / DESTINATION SERIES</a:t>
            </a:r>
          </a:p>
        </p:txBody>
      </p:sp>
      <p:sp>
        <p:nvSpPr>
          <p:cNvPr id="2" name="page-14">
            <a:extLst xmlns:a="http://schemas.openxmlformats.org/drawingml/2006/main">
              <a:ext uri="{FF2B5EF4-FFF2-40B4-BE49-F238E27FC236}">
                <a16:creationId xmlns:a16="http://schemas.microsoft.com/office/drawing/2014/main" id="{D478748C-9227-4147-8006-E6A06B99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14</a:t>
            </a:r>
          </a:p>
        </p:txBody>
      </p:sp>
      <p:sp>
        <p:nvSpPr>
          <p:cNvPr id="3" name="destination-title">
            <a:extLst xmlns:a="http://schemas.openxmlformats.org/drawingml/2006/main">
              <a:ext uri="{FF2B5EF4-FFF2-40B4-BE49-F238E27FC236}">
                <a16:creationId xmlns:a16="http://schemas.microsoft.com/office/drawing/2014/main" id="{4B1D9B53-CC7A-460F-B299-223B460D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668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ONE VISUAL DEVICE MADE</a:t>
            </a:r>
          </a:p>
          <a:p xmlns:a="http://schemas.openxmlformats.org/drawingml/2006/main">
            <a:pPr algn="l">
              <a:buNone/>
              <a:defRPr sz="3600" b="0">
                <a:solidFill>
                  <a:srgbClr val="161616"/>
                </a:solidFill>
              </a:defRPr>
            </a:pPr>
            <a:r>
              <a:rPr sz="3600" b="0">
                <a:solidFill>
                  <a:srgbClr val="161616"/>
                </a:solidFill>
              </a:rPr>
              <a:t>SCATTERED MEMORIES FEEL LIKE ONE BRAND.</a:t>
            </a:r>
          </a:p>
        </p:txBody>
      </p:sp>
      <p:sp>
        <p:nvSpPr>
          <p:cNvPr id="4" name="destination-sub">
            <a:extLst xmlns:a="http://schemas.openxmlformats.org/drawingml/2006/main">
              <a:ext uri="{FF2B5EF4-FFF2-40B4-BE49-F238E27FC236}">
                <a16:creationId xmlns:a16="http://schemas.microsoft.com/office/drawing/2014/main" id="{D339E45D-61D7-44C5-8492-BF2F41927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57400"/>
            <a:ext cx="1057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B6B6B"/>
                </a:solidFill>
              </a:defRPr>
            </a:pPr>
            <a:r>
              <a:rPr sz="1500" b="0">
                <a:solidFill>
                  <a:srgbClr val="6B6B6B"/>
                </a:solidFill>
              </a:rPr>
              <a:t>A consistent weather-card motif transformed dispersed trip moments into a recognizable destination series—while keeping the people and places at the center.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b9b7edcf24e63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6" name="destination-0">
            <a:extLst xmlns:a="http://schemas.openxmlformats.org/drawingml/2006/main">
              <a:ext uri="{FF2B5EF4-FFF2-40B4-BE49-F238E27FC236}">
                <a16:creationId xmlns:a16="http://schemas.microsoft.com/office/drawing/2014/main" id="{DB34AB0D-CECB-45DF-978B-0EF1B591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960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CUSCO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49f5f4b0da4a80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790825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8" name="destination-1">
            <a:extLst xmlns:a="http://schemas.openxmlformats.org/drawingml/2006/main">
              <a:ext uri="{FF2B5EF4-FFF2-40B4-BE49-F238E27FC236}">
                <a16:creationId xmlns:a16="http://schemas.microsoft.com/office/drawing/2014/main" id="{CFC5DFB2-0AE5-4E3F-9F90-BF4CC28F0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60960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REYKJAVÍK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fcc8d6032f4673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67300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10" name="destination-2">
            <a:extLst xmlns:a="http://schemas.openxmlformats.org/drawingml/2006/main">
              <a:ext uri="{FF2B5EF4-FFF2-40B4-BE49-F238E27FC236}">
                <a16:creationId xmlns:a16="http://schemas.microsoft.com/office/drawing/2014/main" id="{70DB3C36-C412-4A7A-A630-B3694F725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60960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PATAGONIA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2810743f543e0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43775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12" name="destination-3">
            <a:extLst xmlns:a="http://schemas.openxmlformats.org/drawingml/2006/main">
              <a:ext uri="{FF2B5EF4-FFF2-40B4-BE49-F238E27FC236}">
                <a16:creationId xmlns:a16="http://schemas.microsoft.com/office/drawing/2014/main" id="{FC9A1F23-3CAC-4771-A819-536147E0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60960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RIO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2ec6d9cd424543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0250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14" name="destination-4">
            <a:extLst xmlns:a="http://schemas.openxmlformats.org/drawingml/2006/main">
              <a:ext uri="{FF2B5EF4-FFF2-40B4-BE49-F238E27FC236}">
                <a16:creationId xmlns:a16="http://schemas.microsoft.com/office/drawing/2014/main" id="{E8089DF6-BFF9-47BC-9D07-55BCAD45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0960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LOFOTEN</a:t>
            </a:r>
          </a:p>
        </p:txBody>
      </p:sp>
    </p:spTree>
    <p:extLst>
      <p:ext uri="{BB962C8B-B14F-4D97-AF65-F5344CB8AC3E}">
        <p14:creationId xmlns:p14="http://schemas.microsoft.com/office/powerpoint/2010/main" val="11775480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f8f781003347a8"/>
          <a:stretch xmlns:a="http://schemas.openxmlformats.org/drawingml/2006/main"/>
        </p:blipFill>
        <p:spPr>
          <a:xfrm xmlns:a="http://schemas.openxmlformats.org/drawingml/2006/main">
            <a:off x="514350" y="439698"/>
            <a:ext cx="2095500" cy="568404"/>
          </a:xfrm>
          <a:prstGeom xmlns:a="http://schemas.openxmlformats.org/drawingml/2006/main" prst="rect">
            <a:avLst/>
          </a:prstGeom>
        </p:spPr>
      </p:pic>
      <p:sp>
        <p:nvSpPr>
          <p:cNvPr id="2" name="close-title">
            <a:extLst xmlns:a="http://schemas.openxmlformats.org/drawingml/2006/main">
              <a:ext uri="{FF2B5EF4-FFF2-40B4-BE49-F238E27FC236}">
                <a16:creationId xmlns:a16="http://schemas.microsoft.com/office/drawing/2014/main" id="{41614BEB-98E4-44F9-96D2-A8D1BF85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333500"/>
            <a:ext cx="7524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300" b="0">
                <a:solidFill>
                  <a:srgbClr val="161616"/>
                </a:solidFill>
              </a:defRPr>
            </a:pPr>
            <a:r>
              <a:rPr sz="3300" b="0">
                <a:solidFill>
                  <a:srgbClr val="161616"/>
                </a:solidFill>
              </a:rPr>
              <a:t>I WORKED ACROSS THE</a:t>
            </a:r>
          </a:p>
          <a:p xmlns:a="http://schemas.openxmlformats.org/drawingml/2006/main">
            <a:pPr algn="l">
              <a:buNone/>
              <a:defRPr sz="3300" b="0">
                <a:solidFill>
                  <a:srgbClr val="161616"/>
                </a:solidFill>
              </a:defRPr>
            </a:pPr>
            <a:r>
              <a:rPr sz="3300" b="0">
                <a:solidFill>
                  <a:srgbClr val="161616"/>
                </a:solidFill>
              </a:rPr>
              <a:t>OPERATING LAYER BEHIND</a:t>
            </a:r>
          </a:p>
          <a:p xmlns:a="http://schemas.openxmlformats.org/drawingml/2006/main">
            <a:pPr algn="l">
              <a:buNone/>
              <a:defRPr sz="3300" b="0">
                <a:solidFill>
                  <a:srgbClr val="161616"/>
                </a:solidFill>
              </a:defRPr>
            </a:pPr>
            <a:r>
              <a:rPr sz="3300" b="0">
                <a:solidFill>
                  <a:srgbClr val="161616"/>
                </a:solidFill>
              </a:rPr>
              <a:t>SOCIAL TRAVEL GROWTH.</a:t>
            </a:r>
          </a:p>
        </p:txBody>
      </p:sp>
      <p:sp>
        <p:nvSpPr>
          <p:cNvPr id="3" name="close-sub">
            <a:extLst xmlns:a="http://schemas.openxmlformats.org/drawingml/2006/main">
              <a:ext uri="{FF2B5EF4-FFF2-40B4-BE49-F238E27FC236}">
                <a16:creationId xmlns:a16="http://schemas.microsoft.com/office/drawing/2014/main" id="{49F42136-9C80-4FE9-9C49-48E87B13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90900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B6B"/>
                </a:solidFill>
              </a:defRPr>
            </a:pPr>
            <a:r>
              <a:rPr sz="1800" b="0">
                <a:solidFill>
                  <a:srgbClr val="6B6B6B"/>
                </a:solidFill>
              </a:rPr>
              <a:t>The work connected what audiences see with who carries the message, where community forms and how each trip keeps producing usable brand proof.</a:t>
            </a:r>
          </a:p>
        </p:txBody>
      </p:sp>
      <p:sp>
        <p:nvSpPr>
          <p:cNvPr id="4" name="close-red-field">
            <a:extLst xmlns:a="http://schemas.openxmlformats.org/drawingml/2006/main">
              <a:ext uri="{FF2B5EF4-FFF2-40B4-BE49-F238E27FC236}">
                <a16:creationId xmlns:a16="http://schemas.microsoft.com/office/drawing/2014/main" id="{E6C90A31-C2E0-4FF0-AF9F-1BAC8570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0"/>
            <a:ext cx="3752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5" name="close-value-0">
            <a:extLst xmlns:a="http://schemas.openxmlformats.org/drawingml/2006/main">
              <a:ext uri="{FF2B5EF4-FFF2-40B4-BE49-F238E27FC236}">
                <a16:creationId xmlns:a16="http://schemas.microsoft.com/office/drawing/2014/main" id="{C7E60B72-8A1E-4088-BE79-91E02286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7810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FFFFFF"/>
                </a:solidFill>
              </a:defRPr>
            </a:pPr>
            <a:r>
              <a:rPr sz="3600" b="0">
                <a:solidFill>
                  <a:srgbClr val="FFFFFF"/>
                </a:solidFill>
              </a:rPr>
              <a:t>200–300</a:t>
            </a:r>
          </a:p>
        </p:txBody>
      </p:sp>
      <p:sp>
        <p:nvSpPr>
          <p:cNvPr id="6" name="close-label-0">
            <a:extLst xmlns:a="http://schemas.openxmlformats.org/drawingml/2006/main">
              <a:ext uri="{FF2B5EF4-FFF2-40B4-BE49-F238E27FC236}">
                <a16:creationId xmlns:a16="http://schemas.microsoft.com/office/drawing/2014/main" id="{0365F946-C7BC-4977-9D86-93556899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409700"/>
            <a:ext cx="276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creators sourced in total</a:t>
            </a:r>
          </a:p>
        </p:txBody>
      </p:sp>
      <p:sp>
        <p:nvSpPr>
          <p:cNvPr id="7" name="close-value-1">
            <a:extLst xmlns:a="http://schemas.openxmlformats.org/drawingml/2006/main">
              <a:ext uri="{FF2B5EF4-FFF2-40B4-BE49-F238E27FC236}">
                <a16:creationId xmlns:a16="http://schemas.microsoft.com/office/drawing/2014/main" id="{4734F72B-E459-4562-A716-D9B5BADC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2098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FFFFFF"/>
                </a:solidFill>
              </a:defRPr>
            </a:pPr>
            <a:r>
              <a:rPr sz="3600" b="0">
                <a:solidFill>
                  <a:srgbClr val="FFFFFF"/>
                </a:solidFill>
              </a:rPr>
              <a:t>60+</a:t>
            </a:r>
          </a:p>
        </p:txBody>
      </p:sp>
      <p:sp>
        <p:nvSpPr>
          <p:cNvPr id="8" name="close-label-1">
            <a:extLst xmlns:a="http://schemas.openxmlformats.org/drawingml/2006/main">
              <a:ext uri="{FF2B5EF4-FFF2-40B4-BE49-F238E27FC236}">
                <a16:creationId xmlns:a16="http://schemas.microsoft.com/office/drawing/2014/main" id="{7B12D990-A959-47BC-8698-3DF1EE10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838450"/>
            <a:ext cx="276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collaborations supported</a:t>
            </a:r>
          </a:p>
        </p:txBody>
      </p:sp>
      <p:sp>
        <p:nvSpPr>
          <p:cNvPr id="9" name="close-value-2">
            <a:extLst xmlns:a="http://schemas.openxmlformats.org/drawingml/2006/main">
              <a:ext uri="{FF2B5EF4-FFF2-40B4-BE49-F238E27FC236}">
                <a16:creationId xmlns:a16="http://schemas.microsoft.com/office/drawing/2014/main" id="{D5ACBB06-2F9E-4B45-A6CE-84D4F0917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385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FFFFFF"/>
                </a:solidFill>
              </a:defRPr>
            </a:pPr>
            <a:r>
              <a:rPr sz="3600" b="0">
                <a:solidFill>
                  <a:srgbClr val="FFFFFF"/>
                </a:solidFill>
              </a:rPr>
              <a:t>4+</a:t>
            </a:r>
          </a:p>
        </p:txBody>
      </p:sp>
      <p:sp>
        <p:nvSpPr>
          <p:cNvPr id="10" name="close-label-2">
            <a:extLst xmlns:a="http://schemas.openxmlformats.org/drawingml/2006/main">
              <a:ext uri="{FF2B5EF4-FFF2-40B4-BE49-F238E27FC236}">
                <a16:creationId xmlns:a16="http://schemas.microsoft.com/office/drawing/2014/main" id="{017DA56E-3471-499A-A4DE-BBE99A223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267200"/>
            <a:ext cx="276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community events</a:t>
            </a:r>
          </a:p>
        </p:txBody>
      </p:sp>
      <p:sp>
        <p:nvSpPr>
          <p:cNvPr id="11" name="close-value-3">
            <a:extLst xmlns:a="http://schemas.openxmlformats.org/drawingml/2006/main">
              <a:ext uri="{FF2B5EF4-FFF2-40B4-BE49-F238E27FC236}">
                <a16:creationId xmlns:a16="http://schemas.microsoft.com/office/drawing/2014/main" id="{5DBF440E-1F1B-453D-96B8-0003116CB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0673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0">
                <a:solidFill>
                  <a:srgbClr val="FFFFFF"/>
                </a:solidFill>
              </a:defRPr>
            </a:pPr>
            <a:r>
              <a:rPr sz="3600" b="0">
                <a:solidFill>
                  <a:srgbClr val="FFFFFF"/>
                </a:solidFill>
              </a:rPr>
              <a:t>UGC</a:t>
            </a:r>
          </a:p>
        </p:txBody>
      </p:sp>
      <p:sp>
        <p:nvSpPr>
          <p:cNvPr id="12" name="close-label-3">
            <a:extLst xmlns:a="http://schemas.openxmlformats.org/drawingml/2006/main">
              <a:ext uri="{FF2B5EF4-FFF2-40B4-BE49-F238E27FC236}">
                <a16:creationId xmlns:a16="http://schemas.microsoft.com/office/drawing/2014/main" id="{BB879EB9-8537-4430-B49B-ED055767B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695950"/>
            <a:ext cx="276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library maintenance &amp; organization</a:t>
            </a:r>
          </a:p>
        </p:txBody>
      </p:sp>
      <p:sp>
        <p:nvSpPr>
          <p:cNvPr id="13" name="close-name">
            <a:extLst xmlns:a="http://schemas.openxmlformats.org/drawingml/2006/main">
              <a:ext uri="{FF2B5EF4-FFF2-40B4-BE49-F238E27FC236}">
                <a16:creationId xmlns:a16="http://schemas.microsoft.com/office/drawing/2014/main" id="{CA7EF969-3ABC-4D04-B196-DE135434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388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550" b="0">
                <a:solidFill>
                  <a:srgbClr val="161616"/>
                </a:solidFill>
              </a:defRPr>
            </a:pPr>
            <a:r>
              <a:rPr sz="2550" b="0">
                <a:solidFill>
                  <a:srgbClr val="161616"/>
                </a:solidFill>
              </a:rPr>
              <a:t>DU FANG</a:t>
            </a:r>
          </a:p>
        </p:txBody>
      </p:sp>
      <p:sp>
        <p:nvSpPr>
          <p:cNvPr id="14" name="close-role">
            <a:extLst xmlns:a="http://schemas.openxmlformats.org/drawingml/2006/main">
              <a:ext uri="{FF2B5EF4-FFF2-40B4-BE49-F238E27FC236}">
                <a16:creationId xmlns:a16="http://schemas.microsoft.com/office/drawing/2014/main" id="{91204A5B-6E64-48D3-9597-2F771D10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96000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F3F57"/>
                </a:solidFill>
              </a:defRPr>
            </a:pPr>
            <a:r>
              <a:rPr sz="1350" b="0">
                <a:solidFill>
                  <a:srgbClr val="FF3F57"/>
                </a:solidFill>
              </a:rPr>
              <a:t>OVERSEAS MARKETING  ·  MILAN</a:t>
            </a:r>
          </a:p>
        </p:txBody>
      </p:sp>
    </p:spTree>
    <p:extLst>
      <p:ext uri="{BB962C8B-B14F-4D97-AF65-F5344CB8AC3E}">
        <p14:creationId xmlns:p14="http://schemas.microsoft.com/office/powerpoint/2010/main" val="2004438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2026-08-11T17:57:56.9630000Z</dcterms:created>
  <dcterms:modified xsi:type="dcterms:W3CDTF">2026-08-11T17:57:56.9630000Z</dcterms:modified>
</coreProperties>
</file>